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744" r:id="rId1"/>
  </p:sldMasterIdLst>
  <p:notesMasterIdLst>
    <p:notesMasterId r:id="rId17"/>
  </p:notesMasterIdLst>
  <p:sldIdLst>
    <p:sldId id="256" r:id="rId2"/>
    <p:sldId id="258" r:id="rId3"/>
    <p:sldId id="296" r:id="rId4"/>
    <p:sldId id="297" r:id="rId5"/>
    <p:sldId id="298" r:id="rId6"/>
    <p:sldId id="305" r:id="rId7"/>
    <p:sldId id="311" r:id="rId8"/>
    <p:sldId id="312" r:id="rId9"/>
    <p:sldId id="313" r:id="rId10"/>
    <p:sldId id="317" r:id="rId11"/>
    <p:sldId id="318" r:id="rId12"/>
    <p:sldId id="314" r:id="rId13"/>
    <p:sldId id="316" r:id="rId14"/>
    <p:sldId id="294" r:id="rId15"/>
    <p:sldId id="282" r:id="rId16"/>
  </p:sldIdLst>
  <p:sldSz cx="12192000" cy="6858000"/>
  <p:notesSz cx="6858000" cy="9144000"/>
  <p:defaultTextStyle>
    <a:defPPr>
      <a:defRPr lang="ko-KR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/>
        <a:ea typeface="맑은 고딕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/>
        <a:ea typeface="맑은 고딕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/>
        <a:ea typeface="맑은 고딕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/>
        <a:ea typeface="맑은 고딕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/>
        <a:ea typeface="맑은 고딕"/>
        <a:cs typeface="+mn-cs"/>
      </a:defRPr>
    </a:lvl5pPr>
    <a:lvl6pPr marL="2286000" algn="l" defTabSz="914400" rtl="0" eaLnBrk="1" latinLnBrk="1" hangingPunct="1">
      <a:defRPr kern="1200">
        <a:solidFill>
          <a:schemeClr val="tx1"/>
        </a:solidFill>
        <a:latin typeface="Calibri"/>
        <a:ea typeface="맑은 고딕"/>
        <a:cs typeface="+mn-cs"/>
      </a:defRPr>
    </a:lvl6pPr>
    <a:lvl7pPr marL="2743200" algn="l" defTabSz="914400" rtl="0" eaLnBrk="1" latinLnBrk="1" hangingPunct="1">
      <a:defRPr kern="1200">
        <a:solidFill>
          <a:schemeClr val="tx1"/>
        </a:solidFill>
        <a:latin typeface="Calibri"/>
        <a:ea typeface="맑은 고딕"/>
        <a:cs typeface="+mn-cs"/>
      </a:defRPr>
    </a:lvl7pPr>
    <a:lvl8pPr marL="3200400" algn="l" defTabSz="914400" rtl="0" eaLnBrk="1" latinLnBrk="1" hangingPunct="1">
      <a:defRPr kern="1200">
        <a:solidFill>
          <a:schemeClr val="tx1"/>
        </a:solidFill>
        <a:latin typeface="Calibri"/>
        <a:ea typeface="맑은 고딕"/>
        <a:cs typeface="+mn-cs"/>
      </a:defRPr>
    </a:lvl8pPr>
    <a:lvl9pPr marL="3657600" algn="l" defTabSz="914400" rtl="0" eaLnBrk="1" latinLnBrk="1" hangingPunct="1">
      <a:defRPr kern="1200">
        <a:solidFill>
          <a:schemeClr val="tx1"/>
        </a:solidFill>
        <a:latin typeface="Calibri"/>
        <a:ea typeface="맑은 고딕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8">
          <p15:clr>
            <a:srgbClr val="A4A3A4"/>
          </p15:clr>
        </p15:guide>
        <p15:guide id="2" orient="horz" pos="2273">
          <p15:clr>
            <a:srgbClr val="A4A3A4"/>
          </p15:clr>
        </p15:guide>
        <p15:guide id="3" orient="horz" pos="2362">
          <p15:clr>
            <a:srgbClr val="A4A3A4"/>
          </p15:clr>
        </p15:guide>
        <p15:guide id="4" pos="383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TxStyle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TxStyle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8EC20E35-A176-4012-BC5E-935CFFF8708E}" styleName="보통 스타일 3">
    <a:wholeTbl>
      <a:tcTxStyle>
        <a:fontRef idx="minor">
          <a:schemeClr val="tx1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TxStyle/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TxStyle/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DBED569-4797-4DF1-A0F4-6AAB3CD982D8}" styleName="밝은 스타일 3 - 강조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TxStyle/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16D9F66E-5EB9-4882-86FB-DCBF35E3C3E4}" styleName="보통 스타일 4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TxStyle/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12C8C85-51F0-491E-9774-3900AFEF0FD7}" styleName="밝은 스타일 2 - 강조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TxStyle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TxStyle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74C1A8A3-306A-4EB7-A6B1-4F7E0EB9C5D6}" styleName="보통 스타일 3 - 강조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TxStyle/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TxStyle/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2838BEF-8BB2-4498-84A7-C5851F593DF1}" styleName="보통 스타일 4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TxStyle/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68D230F3-CF80-4859-8CE7-A43EE81993B5}" styleName="밝은 스타일 1 - 강조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525" autoAdjust="0"/>
    <p:restoredTop sz="94660"/>
  </p:normalViewPr>
  <p:slideViewPr>
    <p:cSldViewPr>
      <p:cViewPr varScale="1">
        <p:scale>
          <a:sx n="115" d="100"/>
          <a:sy n="115" d="100"/>
        </p:scale>
        <p:origin x="456" y="102"/>
      </p:cViewPr>
      <p:guideLst>
        <p:guide orient="horz" pos="2158"/>
        <p:guide orient="horz" pos="2273"/>
        <p:guide orient="horz" pos="2362"/>
        <p:guide pos="3838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6" d="100"/>
          <a:sy n="86" d="100"/>
        </p:scale>
        <p:origin x="3864" y="108"/>
      </p:cViewPr>
      <p:guideLst/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0B23E853-DAFB-42BA-8E42-DDF83CF398B2}" type="datetime1">
              <a:rPr lang="ko-KR" altLang="en-US"/>
              <a:pPr>
                <a:defRPr/>
              </a:pPr>
              <a:t>2024-09-11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 편집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22D6D723-6FAE-4977-A65A-290E950EFE4D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716531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2D6D723-6FAE-4977-A65A-290E950EFE4D}" type="slidenum">
              <a:rPr lang="ko-KR" altLang="en-US" smtClean="0"/>
              <a:pPr>
                <a:defRPr/>
              </a:pPr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16096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>
            <a:extLst>
              <a:ext uri="{FF2B5EF4-FFF2-40B4-BE49-F238E27FC236}">
                <a16:creationId xmlns:a16="http://schemas.microsoft.com/office/drawing/2014/main" id="{365A99C7-F13B-47D8-B5BD-38E6F0CB361D}"/>
              </a:ext>
            </a:extLst>
          </p:cNvPr>
          <p:cNvSpPr/>
          <p:nvPr userDrawn="1"/>
        </p:nvSpPr>
        <p:spPr>
          <a:xfrm rot="5400000" flipH="1" flipV="1">
            <a:off x="11796713" y="6462713"/>
            <a:ext cx="334962" cy="455612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67128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>
            <a:extLst>
              <a:ext uri="{FF2B5EF4-FFF2-40B4-BE49-F238E27FC236}">
                <a16:creationId xmlns:a16="http://schemas.microsoft.com/office/drawing/2014/main" id="{4C9F9D85-245D-487B-9B00-88B0B539706D}"/>
              </a:ext>
            </a:extLst>
          </p:cNvPr>
          <p:cNvSpPr/>
          <p:nvPr userDrawn="1"/>
        </p:nvSpPr>
        <p:spPr>
          <a:xfrm rot="5400000" flipH="1" flipV="1">
            <a:off x="11796713" y="6462713"/>
            <a:ext cx="334962" cy="455612"/>
          </a:xfrm>
          <a:prstGeom prst="rtTriangle">
            <a:avLst/>
          </a:prstGeom>
          <a:solidFill>
            <a:srgbClr val="445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88990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>
            <a:extLst>
              <a:ext uri="{FF2B5EF4-FFF2-40B4-BE49-F238E27FC236}">
                <a16:creationId xmlns:a16="http://schemas.microsoft.com/office/drawing/2014/main" id="{5D9AA456-0B6B-4E73-B0F7-E7ED14FCE978}"/>
              </a:ext>
            </a:extLst>
          </p:cNvPr>
          <p:cNvSpPr/>
          <p:nvPr userDrawn="1"/>
        </p:nvSpPr>
        <p:spPr>
          <a:xfrm rot="5400000" flipH="1" flipV="1">
            <a:off x="11796713" y="6462713"/>
            <a:ext cx="334962" cy="455612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07127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각 삼각형 7">
            <a:extLst>
              <a:ext uri="{FF2B5EF4-FFF2-40B4-BE49-F238E27FC236}">
                <a16:creationId xmlns:a16="http://schemas.microsoft.com/office/drawing/2014/main" id="{79EBF7CE-BBD8-4458-A8ED-6DB61D7612E5}"/>
              </a:ext>
            </a:extLst>
          </p:cNvPr>
          <p:cNvSpPr/>
          <p:nvPr userDrawn="1"/>
        </p:nvSpPr>
        <p:spPr>
          <a:xfrm rot="5400000" flipH="1" flipV="1">
            <a:off x="11796713" y="6462713"/>
            <a:ext cx="334962" cy="455612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21" r:id="rId1"/>
    <p:sldLayoutId id="2147483822" r:id="rId2"/>
    <p:sldLayoutId id="2147483823" r:id="rId3"/>
  </p:sldLayoutIdLst>
  <p:timing>
    <p:tnLst>
      <p:par>
        <p:cTn id="1" dur="indefinite" restart="never" nodeType="tmRoot"/>
      </p:par>
    </p:tnLst>
  </p:timing>
  <p:txStyles>
    <p:titleStyle>
      <a:lvl1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맑은 고딕" panose="020B0503020000020004" pitchFamily="50" charset="-127"/>
        </a:defRPr>
      </a:lvl2pPr>
      <a:lvl3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맑은 고딕" panose="020B0503020000020004" pitchFamily="50" charset="-127"/>
        </a:defRPr>
      </a:lvl3pPr>
      <a:lvl4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맑은 고딕" panose="020B0503020000020004" pitchFamily="50" charset="-127"/>
        </a:defRPr>
      </a:lvl4pPr>
      <a:lvl5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맑은 고딕" panose="020B0503020000020004" pitchFamily="50" charset="-127"/>
        </a:defRPr>
      </a:lvl5pPr>
      <a:lvl6pPr marL="4572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맑은 고딕" panose="020B0503020000020004" pitchFamily="50" charset="-127"/>
        </a:defRPr>
      </a:lvl6pPr>
      <a:lvl7pPr marL="9144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맑은 고딕" panose="020B0503020000020004" pitchFamily="50" charset="-127"/>
        </a:defRPr>
      </a:lvl7pPr>
      <a:lvl8pPr marL="13716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맑은 고딕" panose="020B0503020000020004" pitchFamily="50" charset="-127"/>
        </a:defRPr>
      </a:lvl8pPr>
      <a:lvl9pPr marL="18288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맑은 고딕" panose="020B0503020000020004" pitchFamily="50" charset="-127"/>
        </a:defRPr>
      </a:lvl9pPr>
    </p:titleStyle>
    <p:bodyStyle>
      <a:lvl1pPr marL="228600" indent="-228600" algn="l" rtl="0" eaLnBrk="0" fontAlgn="base" latinLnBrk="1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latinLnBrk="1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4A0F72E-1949-4219-AC42-014A834BDE88}"/>
              </a:ext>
            </a:extLst>
          </p:cNvPr>
          <p:cNvSpPr txBox="1"/>
          <p:nvPr/>
        </p:nvSpPr>
        <p:spPr>
          <a:xfrm>
            <a:off x="6708068" y="4149070"/>
            <a:ext cx="5158567" cy="1015663"/>
          </a:xfrm>
          <a:prstGeom prst="rect">
            <a:avLst/>
          </a:prstGeom>
          <a:noFill/>
        </p:spPr>
        <p:txBody>
          <a:bodyPr tIns="0" bIns="0">
            <a:spAutoFit/>
          </a:bodyPr>
          <a:lstStyle/>
          <a:p>
            <a:pPr algn="r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TEAM </a:t>
            </a:r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Untitled</a:t>
            </a:r>
            <a:endParaRPr lang="en-US" altLang="ko-KR" sz="2400" b="1" dirty="0" smtClean="0">
              <a:solidFill>
                <a:srgbClr val="FF0000"/>
              </a:solidFill>
              <a:latin typeface="+mj-ea"/>
              <a:ea typeface="+mj-ea"/>
            </a:endParaRPr>
          </a:p>
          <a:p>
            <a:pPr algn="r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0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이채교</a:t>
            </a:r>
            <a:r>
              <a:rPr lang="en-US" altLang="ko-KR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이하은</a:t>
            </a:r>
            <a:r>
              <a:rPr lang="en-US" altLang="ko-KR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20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구영모</a:t>
            </a:r>
            <a:endParaRPr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" y="1579670"/>
            <a:ext cx="12191999" cy="2190904"/>
          </a:xfrm>
          <a:prstGeom prst="rect">
            <a:avLst/>
          </a:prstGeom>
          <a:solidFill>
            <a:srgbClr val="F2F2F2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939597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82860" y="1803510"/>
            <a:ext cx="26293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DW </a:t>
            </a:r>
            <a:r>
              <a:rPr lang="ko-KR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아카데미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01" y="6348813"/>
            <a:ext cx="1482842" cy="385879"/>
          </a:xfrm>
          <a:prstGeom prst="rect">
            <a:avLst/>
          </a:prstGeom>
        </p:spPr>
      </p:pic>
      <p:sp>
        <p:nvSpPr>
          <p:cNvPr id="18" name="Rectangle 10"/>
          <p:cNvSpPr>
            <a:spLocks noChangeArrowheads="1"/>
          </p:cNvSpPr>
          <p:nvPr/>
        </p:nvSpPr>
        <p:spPr bwMode="auto">
          <a:xfrm>
            <a:off x="10859084" y="-40947"/>
            <a:ext cx="8851785" cy="286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33" name="_x278651016" descr="EMB0000378c3f3d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4464" y="6381328"/>
            <a:ext cx="1180238" cy="375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6C535B9-0206-4933-B3A2-FC73A8BF1A8F}"/>
              </a:ext>
            </a:extLst>
          </p:cNvPr>
          <p:cNvSpPr txBox="1"/>
          <p:nvPr/>
        </p:nvSpPr>
        <p:spPr>
          <a:xfrm>
            <a:off x="5159896" y="2367345"/>
            <a:ext cx="6768752" cy="615553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Untitled (</a:t>
            </a:r>
            <a:r>
              <a:rPr lang="ko-KR" altLang="en-US" sz="40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뷰티</a:t>
            </a:r>
            <a:r>
              <a:rPr lang="ko-KR" altLang="en-US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관련 사이트</a:t>
            </a:r>
            <a:r>
              <a:rPr lang="en-US" altLang="ko-KR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)</a:t>
            </a:r>
            <a:endParaRPr lang="ko-KR" altLang="en-US" sz="40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-1907"/>
            <a:ext cx="12192000" cy="338554"/>
          </a:xfrm>
          <a:prstGeom prst="rect">
            <a:avLst/>
          </a:prstGeom>
          <a:solidFill>
            <a:srgbClr val="F5DF4D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noAutofit/>
          </a:bodyPr>
          <a:lstStyle/>
          <a:p>
            <a:pPr algn="ctr"/>
            <a:r>
              <a:rPr lang="en-US" altLang="ko-KR" sz="1600" spc="600" dirty="0" smtClean="0">
                <a:solidFill>
                  <a:schemeClr val="bg2">
                    <a:lumMod val="10000"/>
                  </a:schemeClr>
                </a:solidFill>
                <a:latin typeface="+mj-ea"/>
                <a:ea typeface="+mj-ea"/>
              </a:rPr>
              <a:t>K-Digital </a:t>
            </a:r>
            <a:r>
              <a:rPr lang="en-US" altLang="ko-KR" sz="1600" spc="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Training</a:t>
            </a:r>
            <a:endParaRPr lang="ko-KR" altLang="en-US" sz="1600" spc="6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10067" y="1700808"/>
            <a:ext cx="11971867" cy="1944216"/>
          </a:xfrm>
          <a:prstGeom prst="rect">
            <a:avLst/>
          </a:prstGeom>
          <a:noFill/>
          <a:ln w="15875">
            <a:solidFill>
              <a:srgbClr val="939597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5DF4D"/>
            </a:gs>
            <a:gs pos="44000">
              <a:srgbClr val="F5DF4D">
                <a:alpha val="70000"/>
                <a:lumMod val="90000"/>
                <a:lumOff val="10000"/>
              </a:srgbClr>
            </a:gs>
            <a:gs pos="71000">
              <a:srgbClr val="939597">
                <a:alpha val="70000"/>
                <a:lumMod val="99000"/>
                <a:lumOff val="1000"/>
              </a:srgbClr>
            </a:gs>
            <a:gs pos="100000">
              <a:srgbClr val="939597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255958" y="140743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0" lang="ko-KR" altLang="en-US" sz="180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Calibri"/>
                <a:ea typeface="맑은 고딕"/>
                <a:cs typeface="+mn-cs"/>
              </a:rPr>
              <a:t>                                                      </a:t>
            </a:r>
          </a:p>
        </p:txBody>
      </p:sp>
      <p:sp>
        <p:nvSpPr>
          <p:cNvPr id="12" name="TextBox 3"/>
          <p:cNvSpPr txBox="1">
            <a:spLocks noChangeArrowheads="1"/>
          </p:cNvSpPr>
          <p:nvPr/>
        </p:nvSpPr>
        <p:spPr>
          <a:xfrm>
            <a:off x="255958" y="197876"/>
            <a:ext cx="1160462" cy="695569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/>
                <a:ea typeface="맑은 고딕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/>
                <a:ea typeface="맑은 고딕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/>
                <a:ea typeface="맑은 고딕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/>
                <a:ea typeface="맑은 고딕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/>
                <a:ea typeface="맑은 고딕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/>
                <a:ea typeface="맑은 고딕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/>
                <a:ea typeface="맑은 고딕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/>
                <a:ea typeface="맑은 고딕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/>
                <a:ea typeface="맑은 고딕"/>
              </a:defRPr>
            </a:lvl9pPr>
          </a:lstStyle>
          <a:p>
            <a:pPr marL="0" marR="0" lvl="0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0" lang="en-US" altLang="ko-KR" sz="4000" b="1" i="0" u="none" strike="noStrike" kern="1200" cap="none" spc="0" normalizeH="0" baseline="0">
                <a:ln w="15875">
                  <a:solidFill>
                    <a:prstClr val="black"/>
                  </a:solidFill>
                </a:ln>
                <a:pattFill prst="dkUpDiag">
                  <a:fgClr>
                    <a:srgbClr val="E7E6E6">
                      <a:lumMod val="25000"/>
                    </a:srgbClr>
                  </a:fgClr>
                  <a:bgClr>
                    <a:prstClr val="white"/>
                  </a:bgClr>
                </a:pattFill>
                <a:effectLst/>
                <a:uLnTx/>
                <a:uFillTx/>
                <a:latin typeface="휴먼둥근헤드라인"/>
                <a:ea typeface="휴먼둥근헤드라인"/>
                <a:cs typeface="+mn-cs"/>
              </a:rPr>
              <a:t>04</a:t>
            </a:r>
            <a:r>
              <a:rPr kumimoji="0" lang="en-US" altLang="ko-KR" sz="4000" b="1" i="0" u="none" strike="noStrike" kern="1200" cap="none" spc="0" normalizeH="0" baseline="0">
                <a:solidFill>
                  <a:srgbClr val="445569"/>
                </a:solidFill>
                <a:effectLst/>
                <a:uLnTx/>
                <a:uFillTx/>
                <a:latin typeface="휴먼둥근헤드라인"/>
                <a:ea typeface="휴먼둥근헤드라인"/>
                <a:cs typeface="+mn-cs"/>
              </a:rPr>
              <a:t> </a:t>
            </a:r>
            <a:endParaRPr kumimoji="0" lang="ko-KR" altLang="en-US" sz="4000" b="1" i="0" u="none" strike="noStrike" kern="1200" cap="none" spc="0" normalizeH="0" baseline="0">
              <a:solidFill>
                <a:srgbClr val="445569"/>
              </a:solidFill>
              <a:effectLst/>
              <a:uLnTx/>
              <a:uFillTx/>
              <a:latin typeface="휴먼둥근헤드라인"/>
              <a:ea typeface="휴먼둥근헤드라인"/>
              <a:cs typeface="+mn-c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64392" y="313361"/>
            <a:ext cx="2956123" cy="446734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 marL="0" marR="0" lvl="0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0" lang="ko-KR" altLang="en-US" sz="2400" b="0" i="0" u="none" strike="noStrike" kern="1200" cap="none" spc="0" normalizeH="0" baseline="0">
                <a:ln w="9525">
                  <a:solidFill>
                    <a:srgbClr val="FE431E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휴먼둥근헤드라인"/>
                <a:ea typeface="휴먼둥근헤드라인"/>
                <a:cs typeface="+mn-cs"/>
              </a:rPr>
              <a:t>프로젝트 수행 결과</a:t>
            </a:r>
            <a:endParaRPr kumimoji="0" lang="ko-KR" altLang="en-US" sz="2400" b="0" i="0" u="none" strike="noStrike" kern="1200" cap="none" spc="0" normalizeH="0" baseline="0">
              <a:solidFill>
                <a:prstClr val="black">
                  <a:lumMod val="75000"/>
                  <a:lumOff val="25000"/>
                </a:prstClr>
              </a:solidFill>
              <a:latin typeface="휴먼둥근헤드라인"/>
              <a:ea typeface="휴먼둥근헤드라인"/>
              <a:cs typeface="+mn-cs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 flipV="1">
            <a:off x="4151784" y="790307"/>
            <a:ext cx="7736208" cy="108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그룹 24"/>
          <p:cNvGrpSpPr/>
          <p:nvPr/>
        </p:nvGrpSpPr>
        <p:grpSpPr>
          <a:xfrm>
            <a:off x="623392" y="1160748"/>
            <a:ext cx="3744416" cy="523220"/>
            <a:chOff x="806798" y="1313148"/>
            <a:chExt cx="3744416" cy="523220"/>
          </a:xfrm>
        </p:grpSpPr>
        <p:sp>
          <p:nvSpPr>
            <p:cNvPr id="26" name="TextBox 25"/>
            <p:cNvSpPr txBox="1"/>
            <p:nvPr/>
          </p:nvSpPr>
          <p:spPr>
            <a:xfrm>
              <a:off x="806798" y="1313148"/>
              <a:ext cx="504056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0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r>
                <a:rPr kumimoji="0" lang="ko-KR" altLang="en-US" sz="2800" b="1" i="0" u="none" strike="noStrike" kern="1200" cap="none" spc="0" normalizeH="0" baseline="0">
                  <a:ln w="12700">
                    <a:solidFill>
                      <a:srgbClr val="939597"/>
                    </a:solidFill>
                    <a:prstDash val="solid"/>
                  </a:ln>
                  <a:pattFill prst="dkUpDiag">
                    <a:fgClr>
                      <a:srgbClr val="939597"/>
                    </a:fgClr>
                    <a:bgClr>
                      <a:srgbClr val="E7E6E6">
                        <a:lumMod val="90000"/>
                      </a:srgbClr>
                    </a:bgClr>
                  </a:pattFill>
                  <a:effectLst>
                    <a:outerShdw dist="38100" dir="2640000" algn="bl" rotWithShape="0">
                      <a:srgbClr val="939597"/>
                    </a:outerShdw>
                  </a:effectLst>
                  <a:uLnTx/>
                  <a:uFillTx/>
                  <a:latin typeface="HY견고딕"/>
                  <a:ea typeface="HY견고딕"/>
                  <a:cs typeface="+mn-cs"/>
                </a:rPr>
                <a:t>▶</a:t>
              </a: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1387860" y="1447165"/>
              <a:ext cx="316335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0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r>
                <a:rPr lang="ko-KR" altLang="en-US" b="1" spc="-100">
                  <a:solidFill>
                    <a:srgbClr val="E7E6E6">
                      <a:lumMod val="25000"/>
                    </a:srgbClr>
                  </a:solidFill>
                  <a:latin typeface="맑은 고딕"/>
                </a:rPr>
                <a:t>교육 페이지</a:t>
              </a:r>
              <a:endParaRPr lang="ko-KR" altLang="en-US" b="1" spc="-100"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/>
              </a:endParaRPr>
            </a:p>
          </p:txBody>
        </p:sp>
      </p:grpSp>
      <p:pic>
        <p:nvPicPr>
          <p:cNvPr id="42" name="그림 4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38540" y="1808820"/>
            <a:ext cx="8094807" cy="4289962"/>
          </a:xfrm>
          <a:prstGeom prst="rect">
            <a:avLst/>
          </a:prstGeom>
        </p:spPr>
      </p:pic>
      <p:cxnSp>
        <p:nvCxnSpPr>
          <p:cNvPr id="20" name="직선 화살표 연결선 19"/>
          <p:cNvCxnSpPr/>
          <p:nvPr/>
        </p:nvCxnSpPr>
        <p:spPr>
          <a:xfrm rot="5400000" flipH="1" flipV="1">
            <a:off x="6245118" y="1479681"/>
            <a:ext cx="457847" cy="324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34"/>
          <p:cNvSpPr txBox="1"/>
          <p:nvPr/>
        </p:nvSpPr>
        <p:spPr>
          <a:xfrm>
            <a:off x="4943872" y="967974"/>
            <a:ext cx="4462393" cy="4448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914400" rtl="0" eaLnBrk="0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defRPr/>
            </a:pPr>
            <a:r>
              <a:rPr lang="ko-KR" altLang="en-US" sz="1600" spc="-100">
                <a:solidFill>
                  <a:srgbClr val="E7E6E6">
                    <a:lumMod val="25000"/>
                  </a:srgbClr>
                </a:solidFill>
                <a:latin typeface="맑은 고딕"/>
              </a:rPr>
              <a:t>강의 제목</a:t>
            </a:r>
            <a:r>
              <a:rPr lang="en-US" altLang="ko-KR" sz="1600" spc="-100">
                <a:solidFill>
                  <a:srgbClr val="E7E6E6">
                    <a:lumMod val="25000"/>
                  </a:srgbClr>
                </a:solidFill>
                <a:latin typeface="맑은 고딕"/>
              </a:rPr>
              <a:t>,</a:t>
            </a:r>
            <a:r>
              <a:rPr lang="ko-KR" altLang="en-US" sz="1600" spc="-100">
                <a:solidFill>
                  <a:srgbClr val="E7E6E6">
                    <a:lumMod val="25000"/>
                  </a:srgbClr>
                </a:solidFill>
                <a:latin typeface="맑은 고딕"/>
              </a:rPr>
              <a:t> </a:t>
            </a:r>
            <a:r>
              <a:rPr lang="en-US" altLang="ko-KR" sz="1600" spc="-100">
                <a:solidFill>
                  <a:srgbClr val="E7E6E6">
                    <a:lumMod val="25000"/>
                  </a:srgbClr>
                </a:solidFill>
                <a:latin typeface="맑은 고딕"/>
              </a:rPr>
              <a:t>Info</a:t>
            </a:r>
            <a:r>
              <a:rPr lang="ko-KR" altLang="en-US" sz="1600" spc="-100">
                <a:solidFill>
                  <a:srgbClr val="E7E6E6">
                    <a:lumMod val="25000"/>
                  </a:srgbClr>
                </a:solidFill>
                <a:latin typeface="맑은 고딕"/>
              </a:rPr>
              <a:t> 해당 단어 검색</a:t>
            </a:r>
            <a:r>
              <a:rPr lang="en-US" altLang="ko-KR" sz="1600" spc="-100">
                <a:solidFill>
                  <a:srgbClr val="E7E6E6">
                    <a:lumMod val="25000"/>
                  </a:srgbClr>
                </a:solidFill>
                <a:latin typeface="맑은 고딕"/>
              </a:rPr>
              <a:t> ( Enter</a:t>
            </a:r>
            <a:r>
              <a:rPr lang="ko-KR" altLang="en-US" sz="1600" spc="-100">
                <a:solidFill>
                  <a:srgbClr val="E7E6E6">
                    <a:lumMod val="25000"/>
                  </a:srgbClr>
                </a:solidFill>
                <a:latin typeface="맑은 고딕"/>
              </a:rPr>
              <a:t> 검색 가능 </a:t>
            </a:r>
            <a:r>
              <a:rPr lang="en-US" altLang="ko-KR" sz="1600" spc="-100">
                <a:solidFill>
                  <a:srgbClr val="E7E6E6">
                    <a:lumMod val="25000"/>
                  </a:srgbClr>
                </a:solidFill>
                <a:latin typeface="맑은 고딕"/>
              </a:rPr>
              <a:t>)</a:t>
            </a:r>
            <a:r>
              <a:rPr lang="ko-KR" altLang="en-US" sz="1600" spc="-100">
                <a:solidFill>
                  <a:srgbClr val="E7E6E6">
                    <a:lumMod val="25000"/>
                  </a:srgbClr>
                </a:solidFill>
                <a:latin typeface="맑은 고딕"/>
              </a:rPr>
              <a:t>  </a:t>
            </a:r>
            <a:endParaRPr lang="ko-KR" altLang="en-US" sz="1600" spc="-100"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맑은 고딕"/>
            </a:endParaRPr>
          </a:p>
        </p:txBody>
      </p:sp>
      <p:cxnSp>
        <p:nvCxnSpPr>
          <p:cNvPr id="5" name="직선 화살표 연결선 4"/>
          <p:cNvCxnSpPr/>
          <p:nvPr/>
        </p:nvCxnSpPr>
        <p:spPr>
          <a:xfrm>
            <a:off x="8040216" y="3645024"/>
            <a:ext cx="1116124" cy="7200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34"/>
          <p:cNvSpPr txBox="1"/>
          <p:nvPr/>
        </p:nvSpPr>
        <p:spPr>
          <a:xfrm>
            <a:off x="9300356" y="4274122"/>
            <a:ext cx="2194142" cy="4510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914400" rtl="0" eaLnBrk="0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defRPr/>
            </a:pPr>
            <a:r>
              <a:rPr lang="ko-KR" altLang="en-US" sz="1600" spc="-100">
                <a:solidFill>
                  <a:srgbClr val="E7E6E6">
                    <a:lumMod val="25000"/>
                  </a:srgbClr>
                </a:solidFill>
                <a:latin typeface="맑은 고딕"/>
              </a:rPr>
              <a:t>강의 목록 좌우 이동</a:t>
            </a:r>
            <a:endParaRPr lang="ko-KR" altLang="en-US" sz="1600" spc="-100"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맑은 고딕"/>
            </a:endParaRPr>
          </a:p>
        </p:txBody>
      </p:sp>
      <p:cxnSp>
        <p:nvCxnSpPr>
          <p:cNvPr id="45" name="직선 화살표 연결선 19"/>
          <p:cNvCxnSpPr/>
          <p:nvPr/>
        </p:nvCxnSpPr>
        <p:spPr>
          <a:xfrm>
            <a:off x="5231904" y="5769260"/>
            <a:ext cx="401484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34"/>
          <p:cNvSpPr txBox="1"/>
          <p:nvPr/>
        </p:nvSpPr>
        <p:spPr>
          <a:xfrm>
            <a:off x="9336360" y="5553236"/>
            <a:ext cx="1728192" cy="4510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914400" rtl="0" eaLnBrk="0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defRPr/>
            </a:pPr>
            <a:r>
              <a:rPr lang="ko-KR" altLang="en-US" sz="1600" spc="-100">
                <a:solidFill>
                  <a:srgbClr val="E7E6E6">
                    <a:lumMod val="25000"/>
                  </a:srgbClr>
                </a:solidFill>
                <a:latin typeface="맑은 고딕"/>
              </a:rPr>
              <a:t>검색 결과 초기화 </a:t>
            </a:r>
            <a:endParaRPr lang="ko-KR" altLang="en-US" sz="1600" spc="-100"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2872492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5DF4D"/>
            </a:gs>
            <a:gs pos="44000">
              <a:srgbClr val="F5DF4D">
                <a:alpha val="70000"/>
                <a:lumMod val="90000"/>
                <a:lumOff val="10000"/>
              </a:srgbClr>
            </a:gs>
            <a:gs pos="71000">
              <a:srgbClr val="939597">
                <a:alpha val="70000"/>
                <a:lumMod val="99000"/>
                <a:lumOff val="1000"/>
              </a:srgbClr>
            </a:gs>
            <a:gs pos="100000">
              <a:srgbClr val="939597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255958" y="140743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0" lang="ko-KR" altLang="en-US" sz="1800" i="0" u="none" strike="noStrike" kern="1200" cap="none" spc="0" normalizeH="0" baseline="0">
                <a:solidFill>
                  <a:schemeClr val="tx1"/>
                </a:solidFill>
                <a:effectLst/>
                <a:uLnTx/>
                <a:uFillTx/>
                <a:latin typeface="Calibri"/>
                <a:ea typeface="맑은 고딕"/>
                <a:cs typeface="+mn-cs"/>
              </a:rPr>
              <a:t>                                                      </a:t>
            </a:r>
          </a:p>
        </p:txBody>
      </p:sp>
      <p:sp>
        <p:nvSpPr>
          <p:cNvPr id="12" name="TextBox 3"/>
          <p:cNvSpPr txBox="1">
            <a:spLocks noChangeArrowheads="1"/>
          </p:cNvSpPr>
          <p:nvPr/>
        </p:nvSpPr>
        <p:spPr>
          <a:xfrm>
            <a:off x="255958" y="197876"/>
            <a:ext cx="1160462" cy="695569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/>
                <a:ea typeface="맑은 고딕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/>
                <a:ea typeface="맑은 고딕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/>
                <a:ea typeface="맑은 고딕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/>
                <a:ea typeface="맑은 고딕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/>
                <a:ea typeface="맑은 고딕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/>
                <a:ea typeface="맑은 고딕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/>
                <a:ea typeface="맑은 고딕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/>
                <a:ea typeface="맑은 고딕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/>
                <a:ea typeface="맑은 고딕"/>
              </a:defRPr>
            </a:lvl9pPr>
          </a:lstStyle>
          <a:p>
            <a:pPr marL="0" marR="0" lvl="0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0" lang="en-US" altLang="ko-KR" sz="4000" b="1" i="0" u="none" strike="noStrike" kern="1200" cap="none" spc="0" normalizeH="0" baseline="0">
                <a:ln w="15875">
                  <a:solidFill>
                    <a:prstClr val="black"/>
                  </a:solidFill>
                </a:ln>
                <a:pattFill prst="dkUpDiag">
                  <a:fgClr>
                    <a:srgbClr val="E7E6E6">
                      <a:lumMod val="25000"/>
                    </a:srgbClr>
                  </a:fgClr>
                  <a:bgClr>
                    <a:prstClr val="white"/>
                  </a:bgClr>
                </a:pattFill>
                <a:effectLst/>
                <a:uLnTx/>
                <a:uFillTx/>
                <a:latin typeface="휴먼둥근헤드라인"/>
                <a:ea typeface="휴먼둥근헤드라인"/>
                <a:cs typeface="+mn-cs"/>
              </a:rPr>
              <a:t>04</a:t>
            </a:r>
            <a:r>
              <a:rPr kumimoji="0" lang="en-US" altLang="ko-KR" sz="4000" b="1" i="0" u="none" strike="noStrike" kern="1200" cap="none" spc="0" normalizeH="0" baseline="0">
                <a:solidFill>
                  <a:srgbClr val="445569"/>
                </a:solidFill>
                <a:effectLst/>
                <a:uLnTx/>
                <a:uFillTx/>
                <a:latin typeface="휴먼둥근헤드라인"/>
                <a:ea typeface="휴먼둥근헤드라인"/>
                <a:cs typeface="+mn-cs"/>
              </a:rPr>
              <a:t> </a:t>
            </a:r>
            <a:endParaRPr kumimoji="0" lang="ko-KR" altLang="en-US" sz="4000" b="1" i="0" u="none" strike="noStrike" kern="1200" cap="none" spc="0" normalizeH="0" baseline="0">
              <a:solidFill>
                <a:srgbClr val="445569"/>
              </a:solidFill>
              <a:effectLst/>
              <a:uLnTx/>
              <a:uFillTx/>
              <a:latin typeface="휴먼둥근헤드라인"/>
              <a:ea typeface="휴먼둥근헤드라인"/>
              <a:cs typeface="+mn-c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64392" y="313361"/>
            <a:ext cx="2956123" cy="446734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 marL="0" marR="0" lvl="0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0" lang="ko-KR" altLang="en-US" sz="2400" b="0" i="0" u="none" strike="noStrike" kern="1200" cap="none" spc="0" normalizeH="0" baseline="0">
                <a:ln w="9525">
                  <a:solidFill>
                    <a:srgbClr val="FE431E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휴먼둥근헤드라인"/>
                <a:ea typeface="휴먼둥근헤드라인"/>
                <a:cs typeface="+mn-cs"/>
              </a:rPr>
              <a:t>프로젝트 수행 결과</a:t>
            </a:r>
            <a:endParaRPr kumimoji="0" lang="ko-KR" altLang="en-US" sz="2400" b="0" i="0" u="none" strike="noStrike" kern="1200" cap="none" spc="0" normalizeH="0" baseline="0">
              <a:solidFill>
                <a:prstClr val="black">
                  <a:lumMod val="75000"/>
                  <a:lumOff val="25000"/>
                </a:prstClr>
              </a:solidFill>
              <a:latin typeface="휴먼둥근헤드라인"/>
              <a:ea typeface="휴먼둥근헤드라인"/>
              <a:cs typeface="+mn-cs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 flipV="1">
            <a:off x="4151784" y="790307"/>
            <a:ext cx="7736208" cy="108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그룹 24"/>
          <p:cNvGrpSpPr/>
          <p:nvPr/>
        </p:nvGrpSpPr>
        <p:grpSpPr>
          <a:xfrm>
            <a:off x="623392" y="1160748"/>
            <a:ext cx="3744416" cy="523220"/>
            <a:chOff x="806798" y="1313148"/>
            <a:chExt cx="3744416" cy="523220"/>
          </a:xfrm>
        </p:grpSpPr>
        <p:sp>
          <p:nvSpPr>
            <p:cNvPr id="26" name="TextBox 25"/>
            <p:cNvSpPr txBox="1"/>
            <p:nvPr/>
          </p:nvSpPr>
          <p:spPr>
            <a:xfrm>
              <a:off x="806798" y="1313148"/>
              <a:ext cx="504056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0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r>
                <a:rPr kumimoji="0" lang="ko-KR" altLang="en-US" sz="2800" b="1" i="0" u="none" strike="noStrike" kern="1200" cap="none" spc="0" normalizeH="0" baseline="0">
                  <a:ln w="12700">
                    <a:solidFill>
                      <a:srgbClr val="939597"/>
                    </a:solidFill>
                    <a:prstDash val="solid"/>
                  </a:ln>
                  <a:pattFill prst="dkUpDiag">
                    <a:fgClr>
                      <a:srgbClr val="939597"/>
                    </a:fgClr>
                    <a:bgClr>
                      <a:srgbClr val="E7E6E6">
                        <a:lumMod val="90000"/>
                      </a:srgbClr>
                    </a:bgClr>
                  </a:pattFill>
                  <a:effectLst>
                    <a:outerShdw dist="38100" dir="2640000" algn="bl" rotWithShape="0">
                      <a:srgbClr val="939597"/>
                    </a:outerShdw>
                  </a:effectLst>
                  <a:uLnTx/>
                  <a:uFillTx/>
                  <a:latin typeface="HY견고딕"/>
                  <a:ea typeface="HY견고딕"/>
                  <a:cs typeface="+mn-cs"/>
                </a:rPr>
                <a:t>▶</a:t>
              </a: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1387860" y="1447165"/>
              <a:ext cx="316335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0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r>
                <a:rPr lang="ko-KR" altLang="en-US" b="1" spc="-100">
                  <a:solidFill>
                    <a:srgbClr val="E7E6E6">
                      <a:lumMod val="25000"/>
                    </a:srgbClr>
                  </a:solidFill>
                  <a:latin typeface="맑은 고딕"/>
                </a:rPr>
                <a:t>교육 페이지</a:t>
              </a:r>
              <a:endParaRPr lang="ko-KR" altLang="en-US" b="1" spc="-100"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/>
              </a:endParaRPr>
            </a:p>
          </p:txBody>
        </p:sp>
      </p:grpSp>
      <p:sp>
        <p:nvSpPr>
          <p:cNvPr id="43" name="TextBox 34"/>
          <p:cNvSpPr txBox="1"/>
          <p:nvPr/>
        </p:nvSpPr>
        <p:spPr>
          <a:xfrm>
            <a:off x="3539716" y="1251462"/>
            <a:ext cx="1080120" cy="4493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914400" rtl="0" eaLnBrk="0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defRPr/>
            </a:pPr>
            <a:r>
              <a:rPr lang="ko-KR" altLang="en-US" sz="1600" spc="-100">
                <a:solidFill>
                  <a:srgbClr val="E7E6E6">
                    <a:lumMod val="25000"/>
                  </a:srgbClr>
                </a:solidFill>
                <a:latin typeface="맑은 고딕"/>
              </a:rPr>
              <a:t>강의 제목 </a:t>
            </a:r>
            <a:endParaRPr lang="ko-KR" altLang="en-US" sz="1600" spc="-100"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맑은 고딕"/>
            </a:endParaRPr>
          </a:p>
        </p:txBody>
      </p:sp>
      <p:sp>
        <p:nvSpPr>
          <p:cNvPr id="44" name="TextBox 34"/>
          <p:cNvSpPr txBox="1"/>
          <p:nvPr/>
        </p:nvSpPr>
        <p:spPr>
          <a:xfrm>
            <a:off x="767408" y="5862193"/>
            <a:ext cx="2556284" cy="4509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914400" rtl="0" eaLnBrk="0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defRPr/>
            </a:pPr>
            <a:r>
              <a:rPr lang="ko-KR" altLang="en-US" sz="1600" spc="-100">
                <a:solidFill>
                  <a:srgbClr val="E7E6E6">
                    <a:lumMod val="25000"/>
                  </a:srgbClr>
                </a:solidFill>
                <a:latin typeface="맑은 고딕"/>
              </a:rPr>
              <a:t>썸네일 표시 후 영상 재생</a:t>
            </a:r>
            <a:endParaRPr lang="ko-KR" altLang="en-US" sz="1600" spc="-100"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맑은 고딕"/>
            </a:endParaRPr>
          </a:p>
        </p:txBody>
      </p:sp>
      <p:sp>
        <p:nvSpPr>
          <p:cNvPr id="46" name="TextBox 34"/>
          <p:cNvSpPr txBox="1"/>
          <p:nvPr/>
        </p:nvSpPr>
        <p:spPr>
          <a:xfrm>
            <a:off x="9372364" y="2365910"/>
            <a:ext cx="2592288" cy="22803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914400" rtl="0" eaLnBrk="0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defRPr/>
            </a:pPr>
            <a:r>
              <a:rPr lang="ko-KR" altLang="en-US" sz="1600" spc="-100">
                <a:solidFill>
                  <a:srgbClr val="E7E6E6">
                    <a:lumMod val="25000"/>
                  </a:srgbClr>
                </a:solidFill>
                <a:latin typeface="맑은 고딕"/>
              </a:rPr>
              <a:t>실시간 채팅 기능</a:t>
            </a:r>
          </a:p>
          <a:p>
            <a:pPr marR="0" lvl="0" algn="l" defTabSz="914400" rtl="0" eaLnBrk="0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defRPr/>
            </a:pPr>
            <a:r>
              <a:rPr lang="en-US" altLang="ko-KR" sz="1600" spc="-100">
                <a:solidFill>
                  <a:srgbClr val="E7E6E6">
                    <a:lumMod val="25000"/>
                  </a:srgbClr>
                </a:solidFill>
                <a:latin typeface="맑은 고딕"/>
              </a:rPr>
              <a:t>-</a:t>
            </a:r>
            <a:r>
              <a:rPr lang="ko-KR" altLang="en-US" sz="1600" spc="-100">
                <a:solidFill>
                  <a:srgbClr val="E7E6E6">
                    <a:lumMod val="25000"/>
                  </a:srgbClr>
                </a:solidFill>
                <a:latin typeface="맑은 고딕"/>
              </a:rPr>
              <a:t> </a:t>
            </a:r>
            <a:r>
              <a:rPr lang="en-US" altLang="ko-KR" sz="1600" spc="-100">
                <a:solidFill>
                  <a:srgbClr val="E7E6E6">
                    <a:lumMod val="25000"/>
                  </a:srgbClr>
                </a:solidFill>
                <a:latin typeface="맑은 고딕"/>
              </a:rPr>
              <a:t>Enter </a:t>
            </a:r>
            <a:r>
              <a:rPr lang="ko-KR" altLang="en-US" sz="1600" spc="-100">
                <a:solidFill>
                  <a:srgbClr val="E7E6E6">
                    <a:lumMod val="25000"/>
                  </a:srgbClr>
                </a:solidFill>
                <a:latin typeface="맑은 고딕"/>
              </a:rPr>
              <a:t>전송</a:t>
            </a:r>
          </a:p>
          <a:p>
            <a:pPr marR="0" lvl="0" algn="l" defTabSz="914400" rtl="0" eaLnBrk="0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defRPr/>
            </a:pPr>
            <a:r>
              <a:rPr lang="en-US" altLang="ko-KR" sz="1600" spc="-100">
                <a:solidFill>
                  <a:srgbClr val="E7E6E6">
                    <a:lumMod val="25000"/>
                  </a:srgbClr>
                </a:solidFill>
                <a:latin typeface="맑은 고딕"/>
              </a:rPr>
              <a:t>-</a:t>
            </a:r>
            <a:r>
              <a:rPr lang="ko-KR" altLang="en-US" sz="1600" spc="-100">
                <a:solidFill>
                  <a:srgbClr val="E7E6E6">
                    <a:lumMod val="25000"/>
                  </a:srgbClr>
                </a:solidFill>
                <a:latin typeface="맑은 고딕"/>
              </a:rPr>
              <a:t> 해당 강의별 채팅방</a:t>
            </a:r>
          </a:p>
          <a:p>
            <a:pPr marR="0" lvl="0" algn="l" defTabSz="914400" rtl="0" eaLnBrk="0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defRPr/>
            </a:pPr>
            <a:r>
              <a:rPr lang="en-US" altLang="ko-KR" sz="1600" spc="-100">
                <a:solidFill>
                  <a:srgbClr val="E7E6E6">
                    <a:lumMod val="25000"/>
                  </a:srgbClr>
                </a:solidFill>
                <a:latin typeface="맑은 고딕"/>
              </a:rPr>
              <a:t>-</a:t>
            </a:r>
            <a:r>
              <a:rPr lang="ko-KR" altLang="en-US" sz="1600" spc="-100">
                <a:solidFill>
                  <a:srgbClr val="E7E6E6">
                    <a:lumMod val="25000"/>
                  </a:srgbClr>
                </a:solidFill>
                <a:latin typeface="맑은 고딕"/>
              </a:rPr>
              <a:t> </a:t>
            </a:r>
            <a:r>
              <a:rPr lang="en-US" altLang="ko-KR" sz="1600" spc="-100">
                <a:solidFill>
                  <a:srgbClr val="E7E6E6">
                    <a:lumMod val="25000"/>
                  </a:srgbClr>
                </a:solidFill>
                <a:latin typeface="맑은 고딕"/>
              </a:rPr>
              <a:t>userId : Message </a:t>
            </a:r>
            <a:r>
              <a:rPr lang="ko-KR" altLang="en-US" sz="1600" spc="-100">
                <a:solidFill>
                  <a:srgbClr val="E7E6E6">
                    <a:lumMod val="25000"/>
                  </a:srgbClr>
                </a:solidFill>
                <a:latin typeface="맑은 고딕"/>
              </a:rPr>
              <a:t>형식</a:t>
            </a:r>
          </a:p>
          <a:p>
            <a:pPr marR="0" lvl="0" algn="l" defTabSz="914400" rtl="0" eaLnBrk="0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defRPr/>
            </a:pPr>
            <a:r>
              <a:rPr lang="en-US" altLang="ko-KR" sz="1600" spc="-100">
                <a:solidFill>
                  <a:srgbClr val="E7E6E6">
                    <a:lumMod val="25000"/>
                  </a:srgbClr>
                </a:solidFill>
                <a:latin typeface="맑은 고딕"/>
              </a:rPr>
              <a:t>-</a:t>
            </a:r>
            <a:r>
              <a:rPr lang="ko-KR" altLang="en-US" sz="1600" spc="-100">
                <a:solidFill>
                  <a:srgbClr val="E7E6E6">
                    <a:lumMod val="25000"/>
                  </a:srgbClr>
                </a:solidFill>
                <a:latin typeface="맑은 고딕"/>
              </a:rPr>
              <a:t> 다른 유저와 동시 접속가능</a:t>
            </a:r>
          </a:p>
          <a:p>
            <a:pPr marR="0" lvl="0" algn="l" defTabSz="914400" rtl="0" eaLnBrk="0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defRPr/>
            </a:pPr>
            <a:r>
              <a:rPr lang="en-US" altLang="ko-KR" sz="1600" spc="-100">
                <a:solidFill>
                  <a:srgbClr val="E7E6E6">
                    <a:lumMod val="25000"/>
                  </a:srgbClr>
                </a:solidFill>
                <a:latin typeface="맑은 고딕"/>
              </a:rPr>
              <a:t>-</a:t>
            </a:r>
            <a:r>
              <a:rPr lang="ko-KR" altLang="en-US" sz="1600" spc="-100">
                <a:solidFill>
                  <a:srgbClr val="E7E6E6">
                    <a:lumMod val="25000"/>
                  </a:srgbClr>
                </a:solidFill>
                <a:latin typeface="맑은 고딕"/>
              </a:rPr>
              <a:t> 로그인 후 전송 가능</a:t>
            </a:r>
          </a:p>
        </p:txBody>
      </p:sp>
      <p:pic>
        <p:nvPicPr>
          <p:cNvPr id="50" name="그림 49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48934" y="1983047"/>
            <a:ext cx="8019373" cy="3737488"/>
          </a:xfrm>
          <a:prstGeom prst="rect">
            <a:avLst/>
          </a:prstGeom>
        </p:spPr>
      </p:pic>
      <p:cxnSp>
        <p:nvCxnSpPr>
          <p:cNvPr id="49" name="직선 화살표 연결선 19"/>
          <p:cNvCxnSpPr/>
          <p:nvPr/>
        </p:nvCxnSpPr>
        <p:spPr>
          <a:xfrm rot="10800000" flipV="1">
            <a:off x="8688288" y="2744924"/>
            <a:ext cx="648072" cy="324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/>
          <p:nvPr/>
        </p:nvCxnSpPr>
        <p:spPr>
          <a:xfrm rot="5400000" flipH="1" flipV="1">
            <a:off x="3701734" y="1682806"/>
            <a:ext cx="324036" cy="2160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0169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5DF4D"/>
            </a:gs>
            <a:gs pos="44000">
              <a:srgbClr val="F5DF4D">
                <a:alpha val="70000"/>
                <a:lumMod val="90000"/>
                <a:lumOff val="10000"/>
              </a:srgbClr>
            </a:gs>
            <a:gs pos="71000">
              <a:srgbClr val="939597">
                <a:alpha val="70000"/>
                <a:lumMod val="99000"/>
                <a:lumOff val="1000"/>
              </a:srgbClr>
            </a:gs>
            <a:gs pos="100000">
              <a:srgbClr val="939597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255958" y="140743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                                                      </a:t>
            </a:r>
            <a:endParaRPr kumimoji="0" lang="ko-KR" altLang="en-US" sz="18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1" i="0" u="none" strike="noStrike" kern="1200" cap="none" spc="0" normalizeH="0" baseline="0" noProof="0" dirty="0">
                <a:ln w="15875">
                  <a:solidFill>
                    <a:prstClr val="black"/>
                  </a:solidFill>
                </a:ln>
                <a:pattFill prst="dkUpDiag">
                  <a:fgClr>
                    <a:srgbClr val="E7E6E6">
                      <a:lumMod val="25000"/>
                    </a:srgbClr>
                  </a:fgClr>
                  <a:bgClr>
                    <a:prstClr val="white"/>
                  </a:bgClr>
                </a:pattFill>
                <a:effectLst/>
                <a:uLnTx/>
                <a:uFillTx/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+mn-cs"/>
              </a:rPr>
              <a:t>04</a:t>
            </a:r>
            <a:r>
              <a:rPr kumimoji="0" lang="en-US" altLang="ko-KR" sz="4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45569"/>
                </a:solidFill>
                <a:effectLst/>
                <a:uLnTx/>
                <a:uFillTx/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+mn-cs"/>
              </a:rPr>
              <a:t> </a:t>
            </a:r>
            <a:endParaRPr kumimoji="0" lang="ko-KR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445569"/>
              </a:solidFill>
              <a:effectLst/>
              <a:uLnTx/>
              <a:uFillTx/>
              <a:latin typeface="휴먼둥근헤드라인" panose="02030504000101010101" pitchFamily="18" charset="-127"/>
              <a:ea typeface="휴먼둥근헤드라인" panose="02030504000101010101" pitchFamily="18" charset="-127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954655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solidFill>
                    <a:srgbClr val="FE431E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+mn-cs"/>
              </a:rPr>
              <a:t>프로젝트 수행 결과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 flipV="1">
            <a:off x="4151784" y="790307"/>
            <a:ext cx="7736208" cy="108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그룹 24"/>
          <p:cNvGrpSpPr/>
          <p:nvPr/>
        </p:nvGrpSpPr>
        <p:grpSpPr>
          <a:xfrm>
            <a:off x="623392" y="1160748"/>
            <a:ext cx="3744416" cy="523220"/>
            <a:chOff x="806798" y="1313148"/>
            <a:chExt cx="3744416" cy="523220"/>
          </a:xfrm>
        </p:grpSpPr>
        <p:sp>
          <p:nvSpPr>
            <p:cNvPr id="26" name="TextBox 25"/>
            <p:cNvSpPr txBox="1"/>
            <p:nvPr/>
          </p:nvSpPr>
          <p:spPr>
            <a:xfrm>
              <a:off x="806798" y="1313148"/>
              <a:ext cx="50405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800" b="1" i="0" u="none" strike="noStrike" kern="1200" cap="none" spc="0" normalizeH="0" baseline="0" noProof="0" dirty="0" smtClean="0">
                  <a:ln w="12700">
                    <a:solidFill>
                      <a:srgbClr val="939597"/>
                    </a:solidFill>
                    <a:prstDash val="solid"/>
                  </a:ln>
                  <a:pattFill prst="dkUpDiag">
                    <a:fgClr>
                      <a:srgbClr val="939597"/>
                    </a:fgClr>
                    <a:bgClr>
                      <a:srgbClr val="E7E6E6">
                        <a:lumMod val="90000"/>
                      </a:srgbClr>
                    </a:bgClr>
                  </a:pattFill>
                  <a:effectLst>
                    <a:outerShdw dist="38100" dir="2640000" algn="bl" rotWithShape="0">
                      <a:srgbClr val="939597"/>
                    </a:outerShdw>
                  </a:effectLst>
                  <a:uLnTx/>
                  <a:uFillTx/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rPr>
                <a:t>▶</a:t>
              </a:r>
              <a:endParaRPr kumimoji="0" lang="ko-KR" altLang="en-US" sz="2800" b="1" i="0" u="none" strike="noStrike" kern="1200" cap="none" spc="0" normalizeH="0" baseline="0" noProof="0" dirty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rgbClr val="E7E6E6">
                      <a:lumMod val="90000"/>
                    </a:srgb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1387860" y="1447165"/>
              <a:ext cx="316335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b="1" spc="-100" dirty="0" smtClean="0">
                  <a:solidFill>
                    <a:srgbClr val="E7E6E6">
                      <a:lumMod val="25000"/>
                    </a:srgbClr>
                  </a:solidFill>
                  <a:latin typeface="맑은 고딕" panose="020B0503020000020004" pitchFamily="50" charset="-127"/>
                </a:rPr>
                <a:t>마이 페이지</a:t>
              </a:r>
              <a:r>
                <a:rPr lang="en-US" altLang="ko-KR" b="1" spc="-100" dirty="0" smtClean="0">
                  <a:solidFill>
                    <a:srgbClr val="E7E6E6">
                      <a:lumMod val="25000"/>
                    </a:srgbClr>
                  </a:solidFill>
                  <a:latin typeface="맑은 고딕" panose="020B0503020000020004" pitchFamily="50" charset="-127"/>
                </a:rPr>
                <a:t>(</a:t>
              </a:r>
              <a:r>
                <a:rPr lang="ko-KR" altLang="en-US" b="1" spc="-100" dirty="0" smtClean="0">
                  <a:solidFill>
                    <a:srgbClr val="E7E6E6">
                      <a:lumMod val="25000"/>
                    </a:srgbClr>
                  </a:solidFill>
                  <a:latin typeface="맑은 고딕" panose="020B0503020000020004" pitchFamily="50" charset="-127"/>
                </a:rPr>
                <a:t>회원 정보 수정</a:t>
              </a:r>
              <a:r>
                <a:rPr lang="en-US" altLang="ko-KR" b="1" spc="-100" dirty="0" smtClean="0">
                  <a:solidFill>
                    <a:srgbClr val="E7E6E6">
                      <a:lumMod val="25000"/>
                    </a:srgbClr>
                  </a:solidFill>
                  <a:latin typeface="맑은 고딕" panose="020B0503020000020004" pitchFamily="50" charset="-127"/>
                </a:rPr>
                <a:t>)</a:t>
              </a:r>
              <a:endParaRPr kumimoji="0" lang="en-US" altLang="ko-KR" sz="1800" b="1" i="0" u="none" strike="noStrike" kern="1200" cap="none" spc="-10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F84CE34E-C7C1-4DD4-A0D0-B0D83CF9FEFF}"/>
              </a:ext>
            </a:extLst>
          </p:cNvPr>
          <p:cNvSpPr txBox="1"/>
          <p:nvPr/>
        </p:nvSpPr>
        <p:spPr>
          <a:xfrm>
            <a:off x="1915099" y="2296997"/>
            <a:ext cx="23002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ko-KR" altLang="en-US" sz="1600" spc="-100" dirty="0" err="1" smtClean="0"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</a:rPr>
              <a:t>클릭시</a:t>
            </a:r>
            <a:r>
              <a:rPr lang="ko-KR" altLang="en-US" sz="1600" spc="-100" dirty="0" smtClean="0"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</a:rPr>
              <a:t> 세부 항목 보여짐</a:t>
            </a:r>
            <a:endParaRPr kumimoji="0" lang="en-US" altLang="ko-KR" sz="1600" b="0" i="0" u="none" strike="noStrike" kern="1200" cap="none" spc="-10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7808" y="1424590"/>
            <a:ext cx="6613840" cy="333281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3612" y="2758662"/>
            <a:ext cx="1354180" cy="1637226"/>
          </a:xfrm>
          <a:prstGeom prst="rect">
            <a:avLst/>
          </a:prstGeom>
        </p:spPr>
      </p:pic>
      <p:cxnSp>
        <p:nvCxnSpPr>
          <p:cNvPr id="7" name="직선 화살표 연결선 6"/>
          <p:cNvCxnSpPr/>
          <p:nvPr/>
        </p:nvCxnSpPr>
        <p:spPr>
          <a:xfrm flipH="1">
            <a:off x="4045534" y="2867594"/>
            <a:ext cx="504398" cy="603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/>
          <p:nvPr/>
        </p:nvCxnSpPr>
        <p:spPr>
          <a:xfrm flipH="1" flipV="1">
            <a:off x="2207568" y="3107798"/>
            <a:ext cx="668537" cy="3090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84CE34E-C7C1-4DD4-A0D0-B0D83CF9FEFF}"/>
              </a:ext>
            </a:extLst>
          </p:cNvPr>
          <p:cNvSpPr txBox="1"/>
          <p:nvPr/>
        </p:nvSpPr>
        <p:spPr>
          <a:xfrm>
            <a:off x="423396" y="2846084"/>
            <a:ext cx="23002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ko-KR" altLang="en-US" sz="1600" spc="-100" dirty="0" smtClean="0"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</a:rPr>
              <a:t>스크랩한 </a:t>
            </a:r>
            <a:r>
              <a:rPr lang="ko-KR" altLang="en-US" sz="1600" spc="-100" dirty="0" err="1" smtClean="0"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</a:rPr>
              <a:t>피드</a:t>
            </a:r>
            <a:r>
              <a:rPr lang="ko-KR" altLang="en-US" sz="1600" spc="-100" dirty="0" smtClean="0"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</a:rPr>
              <a:t> 정보</a:t>
            </a:r>
            <a:endParaRPr kumimoji="0" lang="en-US" altLang="ko-KR" sz="1600" b="0" i="0" u="none" strike="noStrike" kern="1200" cap="none" spc="-10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29" name="직선 화살표 연결선 28"/>
          <p:cNvCxnSpPr/>
          <p:nvPr/>
        </p:nvCxnSpPr>
        <p:spPr>
          <a:xfrm flipH="1" flipV="1">
            <a:off x="2207568" y="3416894"/>
            <a:ext cx="600771" cy="99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F84CE34E-C7C1-4DD4-A0D0-B0D83CF9FEFF}"/>
              </a:ext>
            </a:extLst>
          </p:cNvPr>
          <p:cNvSpPr txBox="1"/>
          <p:nvPr/>
        </p:nvSpPr>
        <p:spPr>
          <a:xfrm>
            <a:off x="423396" y="3178962"/>
            <a:ext cx="23002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ko-KR" altLang="en-US" sz="1600" spc="-100" dirty="0" err="1" smtClean="0"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</a:rPr>
              <a:t>좋아요한</a:t>
            </a:r>
            <a:r>
              <a:rPr lang="ko-KR" altLang="en-US" sz="1600" spc="-100" dirty="0" smtClean="0"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</a:rPr>
              <a:t> </a:t>
            </a:r>
            <a:r>
              <a:rPr lang="ko-KR" altLang="en-US" sz="1600" spc="-100" dirty="0" err="1" smtClean="0"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</a:rPr>
              <a:t>피드</a:t>
            </a:r>
            <a:r>
              <a:rPr lang="ko-KR" altLang="en-US" sz="1600" spc="-100" dirty="0" smtClean="0"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</a:rPr>
              <a:t> 정보</a:t>
            </a:r>
            <a:endParaRPr kumimoji="0" lang="en-US" altLang="ko-KR" sz="1600" b="0" i="0" u="none" strike="noStrike" kern="1200" cap="none" spc="-10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32" name="직선 화살표 연결선 31"/>
          <p:cNvCxnSpPr/>
          <p:nvPr/>
        </p:nvCxnSpPr>
        <p:spPr>
          <a:xfrm flipH="1">
            <a:off x="1739516" y="3717032"/>
            <a:ext cx="1068823" cy="458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F84CE34E-C7C1-4DD4-A0D0-B0D83CF9FEFF}"/>
              </a:ext>
            </a:extLst>
          </p:cNvPr>
          <p:cNvSpPr txBox="1"/>
          <p:nvPr/>
        </p:nvSpPr>
        <p:spPr>
          <a:xfrm>
            <a:off x="423396" y="3516046"/>
            <a:ext cx="169643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ko-KR" altLang="en-US" sz="1600" spc="-100" dirty="0" err="1" smtClean="0"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</a:rPr>
              <a:t>피드</a:t>
            </a:r>
            <a:r>
              <a:rPr lang="ko-KR" altLang="en-US" sz="1600" spc="-100" dirty="0" smtClean="0"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</a:rPr>
              <a:t> 작성</a:t>
            </a:r>
            <a:endParaRPr kumimoji="0" lang="en-US" altLang="ko-KR" sz="1600" b="0" i="0" u="none" strike="noStrike" kern="1200" cap="none" spc="-10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34" name="직선 화살표 연결선 33"/>
          <p:cNvCxnSpPr/>
          <p:nvPr/>
        </p:nvCxnSpPr>
        <p:spPr>
          <a:xfrm flipH="1">
            <a:off x="1672452" y="3853482"/>
            <a:ext cx="1135887" cy="2148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F84CE34E-C7C1-4DD4-A0D0-B0D83CF9FEFF}"/>
              </a:ext>
            </a:extLst>
          </p:cNvPr>
          <p:cNvSpPr txBox="1"/>
          <p:nvPr/>
        </p:nvSpPr>
        <p:spPr>
          <a:xfrm>
            <a:off x="423396" y="3853482"/>
            <a:ext cx="1696430" cy="4140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ko-KR" altLang="en-US" sz="1600" spc="-100" noProof="0" dirty="0" smtClean="0"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</a:rPr>
              <a:t>프로필 수정</a:t>
            </a:r>
            <a:endParaRPr kumimoji="0" lang="en-US" altLang="ko-KR" sz="1600" b="0" i="0" u="none" strike="noStrike" kern="1200" cap="none" spc="-10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38" name="직선 화살표 연결선 37"/>
          <p:cNvCxnSpPr/>
          <p:nvPr/>
        </p:nvCxnSpPr>
        <p:spPr>
          <a:xfrm flipH="1">
            <a:off x="2442100" y="4068353"/>
            <a:ext cx="449545" cy="5487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F84CE34E-C7C1-4DD4-A0D0-B0D83CF9FEFF}"/>
              </a:ext>
            </a:extLst>
          </p:cNvPr>
          <p:cNvSpPr txBox="1"/>
          <p:nvPr/>
        </p:nvSpPr>
        <p:spPr>
          <a:xfrm>
            <a:off x="666042" y="4493447"/>
            <a:ext cx="251363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ko-KR" altLang="en-US" sz="1600" spc="-100" dirty="0" smtClean="0"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</a:rPr>
              <a:t>로그인한 유저의 개인 </a:t>
            </a:r>
            <a:r>
              <a:rPr lang="ko-KR" altLang="en-US" sz="1600" spc="-100" dirty="0" err="1" smtClean="0"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</a:rPr>
              <a:t>피드</a:t>
            </a:r>
            <a:r>
              <a:rPr lang="ko-KR" altLang="en-US" sz="1600" spc="-100" dirty="0" smtClean="0"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</a:rPr>
              <a:t> 페이지로 이동</a:t>
            </a:r>
            <a:endParaRPr kumimoji="0" lang="en-US" altLang="ko-KR" sz="1600" b="0" i="0" u="none" strike="noStrike" kern="1200" cap="none" spc="-10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27951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5DF4D"/>
            </a:gs>
            <a:gs pos="44000">
              <a:srgbClr val="F5DF4D">
                <a:alpha val="70000"/>
                <a:lumMod val="90000"/>
                <a:lumOff val="10000"/>
              </a:srgbClr>
            </a:gs>
            <a:gs pos="71000">
              <a:srgbClr val="939597">
                <a:alpha val="70000"/>
                <a:lumMod val="99000"/>
                <a:lumOff val="1000"/>
              </a:srgbClr>
            </a:gs>
            <a:gs pos="100000">
              <a:srgbClr val="939597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255958" y="140743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                                                      </a:t>
            </a:r>
            <a:endParaRPr kumimoji="0" lang="ko-KR" altLang="en-US" sz="18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1" i="0" u="none" strike="noStrike" kern="1200" cap="none" spc="0" normalizeH="0" baseline="0" noProof="0" dirty="0">
                <a:ln w="15875">
                  <a:solidFill>
                    <a:prstClr val="black"/>
                  </a:solidFill>
                </a:ln>
                <a:pattFill prst="dkUpDiag">
                  <a:fgClr>
                    <a:srgbClr val="E7E6E6">
                      <a:lumMod val="25000"/>
                    </a:srgbClr>
                  </a:fgClr>
                  <a:bgClr>
                    <a:prstClr val="white"/>
                  </a:bgClr>
                </a:pattFill>
                <a:effectLst/>
                <a:uLnTx/>
                <a:uFillTx/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+mn-cs"/>
              </a:rPr>
              <a:t>04</a:t>
            </a:r>
            <a:r>
              <a:rPr kumimoji="0" lang="en-US" altLang="ko-KR" sz="4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45569"/>
                </a:solidFill>
                <a:effectLst/>
                <a:uLnTx/>
                <a:uFillTx/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+mn-cs"/>
              </a:rPr>
              <a:t> </a:t>
            </a:r>
            <a:endParaRPr kumimoji="0" lang="ko-KR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445569"/>
              </a:solidFill>
              <a:effectLst/>
              <a:uLnTx/>
              <a:uFillTx/>
              <a:latin typeface="휴먼둥근헤드라인" panose="02030504000101010101" pitchFamily="18" charset="-127"/>
              <a:ea typeface="휴먼둥근헤드라인" panose="02030504000101010101" pitchFamily="18" charset="-127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954655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solidFill>
                    <a:srgbClr val="FE431E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+mn-cs"/>
              </a:rPr>
              <a:t>프로젝트 수행 결과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 flipV="1">
            <a:off x="4151784" y="790307"/>
            <a:ext cx="7736208" cy="108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그룹 24"/>
          <p:cNvGrpSpPr/>
          <p:nvPr/>
        </p:nvGrpSpPr>
        <p:grpSpPr>
          <a:xfrm>
            <a:off x="623392" y="1160748"/>
            <a:ext cx="3744416" cy="523220"/>
            <a:chOff x="806798" y="1313148"/>
            <a:chExt cx="3744416" cy="523220"/>
          </a:xfrm>
        </p:grpSpPr>
        <p:sp>
          <p:nvSpPr>
            <p:cNvPr id="26" name="TextBox 25"/>
            <p:cNvSpPr txBox="1"/>
            <p:nvPr/>
          </p:nvSpPr>
          <p:spPr>
            <a:xfrm>
              <a:off x="806798" y="1313148"/>
              <a:ext cx="50405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800" b="1" i="0" u="none" strike="noStrike" kern="1200" cap="none" spc="0" normalizeH="0" baseline="0" noProof="0" dirty="0" smtClean="0">
                  <a:ln w="12700">
                    <a:solidFill>
                      <a:srgbClr val="939597"/>
                    </a:solidFill>
                    <a:prstDash val="solid"/>
                  </a:ln>
                  <a:pattFill prst="dkUpDiag">
                    <a:fgClr>
                      <a:srgbClr val="939597"/>
                    </a:fgClr>
                    <a:bgClr>
                      <a:srgbClr val="E7E6E6">
                        <a:lumMod val="90000"/>
                      </a:srgbClr>
                    </a:bgClr>
                  </a:pattFill>
                  <a:effectLst>
                    <a:outerShdw dist="38100" dir="2640000" algn="bl" rotWithShape="0">
                      <a:srgbClr val="939597"/>
                    </a:outerShdw>
                  </a:effectLst>
                  <a:uLnTx/>
                  <a:uFillTx/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rPr>
                <a:t>▶</a:t>
              </a:r>
              <a:endParaRPr kumimoji="0" lang="ko-KR" altLang="en-US" sz="2800" b="1" i="0" u="none" strike="noStrike" kern="1200" cap="none" spc="0" normalizeH="0" baseline="0" noProof="0" dirty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rgbClr val="E7E6E6">
                      <a:lumMod val="90000"/>
                    </a:srgb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1387860" y="1447165"/>
              <a:ext cx="316335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b="1" spc="-100" dirty="0" smtClean="0">
                  <a:solidFill>
                    <a:srgbClr val="E7E6E6">
                      <a:lumMod val="25000"/>
                    </a:srgbClr>
                  </a:solidFill>
                  <a:latin typeface="맑은 고딕" panose="020B0503020000020004" pitchFamily="50" charset="-127"/>
                </a:rPr>
                <a:t>마이 페이지</a:t>
              </a:r>
              <a:r>
                <a:rPr lang="en-US" altLang="ko-KR" b="1" spc="-100" dirty="0" smtClean="0">
                  <a:solidFill>
                    <a:srgbClr val="E7E6E6">
                      <a:lumMod val="25000"/>
                    </a:srgbClr>
                  </a:solidFill>
                  <a:latin typeface="맑은 고딕" panose="020B0503020000020004" pitchFamily="50" charset="-127"/>
                </a:rPr>
                <a:t>(</a:t>
              </a:r>
              <a:r>
                <a:rPr lang="ko-KR" altLang="en-US" b="1" spc="-100" dirty="0" err="1" smtClean="0">
                  <a:solidFill>
                    <a:srgbClr val="E7E6E6">
                      <a:lumMod val="25000"/>
                    </a:srgbClr>
                  </a:solidFill>
                  <a:latin typeface="맑은 고딕" panose="020B0503020000020004" pitchFamily="50" charset="-127"/>
                </a:rPr>
                <a:t>피드</a:t>
              </a:r>
              <a:r>
                <a:rPr lang="ko-KR" altLang="en-US" b="1" spc="-100" dirty="0" smtClean="0">
                  <a:solidFill>
                    <a:srgbClr val="E7E6E6">
                      <a:lumMod val="25000"/>
                    </a:srgbClr>
                  </a:solidFill>
                  <a:latin typeface="맑은 고딕" panose="020B0503020000020004" pitchFamily="50" charset="-127"/>
                </a:rPr>
                <a:t> 정보</a:t>
              </a:r>
              <a:r>
                <a:rPr lang="en-US" altLang="ko-KR" b="1" spc="-100" dirty="0" smtClean="0">
                  <a:solidFill>
                    <a:srgbClr val="E7E6E6">
                      <a:lumMod val="25000"/>
                    </a:srgbClr>
                  </a:solidFill>
                  <a:latin typeface="맑은 고딕" panose="020B0503020000020004" pitchFamily="50" charset="-127"/>
                </a:rPr>
                <a:t>)</a:t>
              </a:r>
              <a:endParaRPr kumimoji="0" lang="en-US" altLang="ko-KR" sz="1800" b="1" i="0" u="none" strike="noStrike" kern="1200" cap="none" spc="-10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F84CE34E-C7C1-4DD4-A0D0-B0D83CF9FEFF}"/>
              </a:ext>
            </a:extLst>
          </p:cNvPr>
          <p:cNvSpPr txBox="1"/>
          <p:nvPr/>
        </p:nvSpPr>
        <p:spPr>
          <a:xfrm>
            <a:off x="1125942" y="1663135"/>
            <a:ext cx="3899571" cy="4140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ko-KR" altLang="en-US" sz="1600" spc="-100" dirty="0" smtClean="0"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</a:rPr>
              <a:t>스크랩한 </a:t>
            </a:r>
            <a:r>
              <a:rPr lang="ko-KR" altLang="en-US" sz="1600" spc="-100" dirty="0" err="1" smtClean="0"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</a:rPr>
              <a:t>피드</a:t>
            </a:r>
            <a:r>
              <a:rPr lang="en-US" altLang="ko-KR" sz="1600" spc="-100" dirty="0" smtClean="0"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</a:rPr>
              <a:t>, </a:t>
            </a:r>
            <a:r>
              <a:rPr lang="ko-KR" altLang="en-US" sz="1600" spc="-100" dirty="0" err="1" smtClean="0"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</a:rPr>
              <a:t>좋아요한</a:t>
            </a:r>
            <a:r>
              <a:rPr lang="ko-KR" altLang="en-US" sz="1600" spc="-100" dirty="0" smtClean="0"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</a:rPr>
              <a:t> </a:t>
            </a:r>
            <a:r>
              <a:rPr lang="ko-KR" altLang="en-US" sz="1600" spc="-100" dirty="0" err="1" smtClean="0"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</a:rPr>
              <a:t>피드</a:t>
            </a:r>
            <a:endParaRPr kumimoji="0" lang="en-US" altLang="ko-KR" sz="1600" b="0" i="0" u="none" strike="noStrike" kern="1200" cap="none" spc="-10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4392" y="2112165"/>
            <a:ext cx="4565723" cy="2300735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8028" y="2112165"/>
            <a:ext cx="4572507" cy="2304155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1307" y="4089105"/>
            <a:ext cx="4569228" cy="2302503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F84CE34E-C7C1-4DD4-A0D0-B0D83CF9FEFF}"/>
              </a:ext>
            </a:extLst>
          </p:cNvPr>
          <p:cNvSpPr txBox="1"/>
          <p:nvPr/>
        </p:nvSpPr>
        <p:spPr>
          <a:xfrm>
            <a:off x="6355369" y="1664687"/>
            <a:ext cx="389957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ko-KR" altLang="en-US" sz="1600" spc="-100" dirty="0" err="1" smtClean="0"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</a:rPr>
              <a:t>피드</a:t>
            </a:r>
            <a:r>
              <a:rPr lang="ko-KR" altLang="en-US" sz="1600" spc="-100" dirty="0" smtClean="0"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</a:rPr>
              <a:t> 작성</a:t>
            </a:r>
            <a:r>
              <a:rPr lang="en-US" altLang="ko-KR" sz="1600" spc="-100" dirty="0" smtClean="0"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</a:rPr>
              <a:t>, </a:t>
            </a:r>
            <a:r>
              <a:rPr lang="ko-KR" altLang="en-US" sz="1600" spc="-100" dirty="0" smtClean="0"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</a:rPr>
              <a:t>프로필 수정</a:t>
            </a:r>
            <a:endParaRPr kumimoji="0" lang="en-US" altLang="ko-KR" sz="1600" b="0" i="0" u="none" strike="noStrike" kern="1200" cap="none" spc="-10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3452" y="4087453"/>
            <a:ext cx="4572508" cy="2304155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4255538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5DF4D"/>
            </a:gs>
            <a:gs pos="44000">
              <a:srgbClr val="F5DF4D">
                <a:alpha val="70000"/>
                <a:lumMod val="90000"/>
                <a:lumOff val="10000"/>
              </a:srgbClr>
            </a:gs>
            <a:gs pos="71000">
              <a:srgbClr val="939597">
                <a:alpha val="70000"/>
                <a:lumMod val="99000"/>
                <a:lumOff val="1000"/>
              </a:srgbClr>
            </a:gs>
            <a:gs pos="100000">
              <a:srgbClr val="939597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227348" y="191995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 flipV="1">
            <a:off x="3719736" y="980728"/>
            <a:ext cx="8168256" cy="21249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84CE34E-C7C1-4DD4-A0D0-B0D83CF9FEFF}"/>
              </a:ext>
            </a:extLst>
          </p:cNvPr>
          <p:cNvSpPr txBox="1"/>
          <p:nvPr/>
        </p:nvSpPr>
        <p:spPr>
          <a:xfrm>
            <a:off x="1177325" y="821622"/>
            <a:ext cx="27929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4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결과 제시 </a:t>
            </a:r>
            <a:r>
              <a:rPr lang="ko-KR" altLang="en-US" sz="1400" b="1" spc="-10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⑤</a:t>
            </a:r>
            <a:r>
              <a:rPr lang="en-US" altLang="ko-KR" sz="1400" b="1" spc="-10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 </a:t>
            </a:r>
            <a:r>
              <a:rPr lang="ko-KR" altLang="en-US" sz="1400" b="1" spc="-10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시연 동영상</a:t>
            </a:r>
            <a:endParaRPr lang="ko-KR" altLang="en-US" sz="1400" b="1" spc="-100" dirty="0"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0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04</a:t>
            </a:r>
            <a:r>
              <a:rPr lang="en-US" altLang="ko-KR" sz="4000" b="1" dirty="0" smtClean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954655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수행 결과</a:t>
            </a:r>
          </a:p>
        </p:txBody>
      </p:sp>
      <p:pic>
        <p:nvPicPr>
          <p:cNvPr id="20" name="KakaoTalk_20240906_121414846.mp4">
            <a:hlinkClick r:id="" action="ppaction://media"/>
          </p:cNvPr>
          <p:cNvPicPr>
            <a:picLocks noRot="1"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tretch>
            <a:fillRect/>
          </a:stretch>
        </p:blipFill>
        <p:spPr>
          <a:xfrm>
            <a:off x="1667508" y="1443740"/>
            <a:ext cx="8856984" cy="4261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262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264209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0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5DF4D"/>
            </a:gs>
            <a:gs pos="44000">
              <a:srgbClr val="F5DF4D">
                <a:alpha val="70000"/>
                <a:lumMod val="90000"/>
                <a:lumOff val="10000"/>
              </a:srgbClr>
            </a:gs>
            <a:gs pos="71000">
              <a:srgbClr val="939597">
                <a:alpha val="70000"/>
                <a:lumMod val="99000"/>
                <a:lumOff val="1000"/>
              </a:srgbClr>
            </a:gs>
            <a:gs pos="100000">
              <a:srgbClr val="939597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227348" y="191995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0AC9954-4F28-4C61-BB5C-9541A07BDF44}"/>
              </a:ext>
            </a:extLst>
          </p:cNvPr>
          <p:cNvSpPr txBox="1"/>
          <p:nvPr/>
        </p:nvSpPr>
        <p:spPr>
          <a:xfrm>
            <a:off x="1180914" y="1176366"/>
            <a:ext cx="10207674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b="1" spc="-150" dirty="0" smtClean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[</a:t>
            </a:r>
            <a:r>
              <a:rPr lang="ko-KR" altLang="en-US" b="1" spc="-150" dirty="0" smtClean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자체 평가 의견</a:t>
            </a:r>
            <a:r>
              <a:rPr lang="en-US" altLang="ko-KR" b="1" spc="-150" dirty="0" smtClean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]</a:t>
            </a:r>
            <a:endParaRPr lang="en-US" altLang="ko-KR" b="1" spc="-150" dirty="0">
              <a:ln>
                <a:solidFill>
                  <a:schemeClr val="bg1">
                    <a:lumMod val="95000"/>
                    <a:alpha val="2000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6423CA-E427-413A-9169-DD6B4B063271}"/>
              </a:ext>
            </a:extLst>
          </p:cNvPr>
          <p:cNvSpPr txBox="1"/>
          <p:nvPr/>
        </p:nvSpPr>
        <p:spPr>
          <a:xfrm>
            <a:off x="1109873" y="1774679"/>
            <a:ext cx="970265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  <a:defRPr/>
            </a:pPr>
            <a:r>
              <a:rPr lang="ko-KR" altLang="en-US" sz="1600" spc="-150" dirty="0" smtClean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중간에 팀원이 빠지는 바람에 기존에 있던 기획을 바꿨다</a:t>
            </a:r>
            <a:r>
              <a:rPr lang="en-US" altLang="ko-KR" sz="1600" spc="-150" dirty="0" smtClean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.</a:t>
            </a:r>
            <a:r>
              <a:rPr lang="ko-KR" altLang="en-US" sz="1600" spc="-150" dirty="0" smtClean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 </a:t>
            </a:r>
            <a:endParaRPr lang="en-US" altLang="ko-KR" sz="1600" spc="-150" dirty="0">
              <a:ln>
                <a:solidFill>
                  <a:schemeClr val="bg1">
                    <a:lumMod val="95000"/>
                    <a:alpha val="2000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  <a:defRPr/>
            </a:pPr>
            <a:r>
              <a:rPr lang="ko-KR" altLang="en-US" sz="1600" spc="-150" dirty="0" smtClean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팀 </a:t>
            </a:r>
            <a:r>
              <a:rPr lang="ko-KR" altLang="en-US" sz="1600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활동을 해보며</a:t>
            </a:r>
            <a:r>
              <a:rPr lang="en-US" altLang="ko-KR" sz="1600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, </a:t>
            </a:r>
            <a:r>
              <a:rPr lang="ko-KR" altLang="en-US" sz="1600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역할을 잘 나누고 계획을 잘 세우는 것이 중요한 것 같다고 생각했다</a:t>
            </a:r>
            <a:r>
              <a:rPr lang="en-US" altLang="ko-KR" sz="1600" spc="-150" dirty="0" smtClean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  <a:defRPr/>
            </a:pPr>
            <a:r>
              <a:rPr lang="ko-KR" altLang="en-US" sz="1600" spc="-150" dirty="0" smtClean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아직 부족한 점은 많지만</a:t>
            </a:r>
            <a:r>
              <a:rPr lang="en-US" altLang="ko-KR" sz="1600" spc="-150" dirty="0" smtClean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, </a:t>
            </a:r>
            <a:r>
              <a:rPr lang="ko-KR" altLang="en-US" sz="1600" spc="-150" dirty="0" smtClean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직접 사이트를 </a:t>
            </a:r>
            <a:r>
              <a:rPr lang="ko-KR" altLang="en-US" sz="1600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제작해보며 많은 것을 배우고 성장할 수 </a:t>
            </a:r>
            <a:r>
              <a:rPr lang="ko-KR" altLang="en-US" sz="1600" spc="-150" dirty="0" smtClean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있었다</a:t>
            </a:r>
            <a:r>
              <a:rPr lang="en-US" altLang="ko-KR" sz="1600" spc="-150" dirty="0" smtClean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. </a:t>
            </a:r>
          </a:p>
          <a:p>
            <a:pPr marL="285750" indent="-285750">
              <a:lnSpc>
                <a:spcPct val="150000"/>
              </a:lnSpc>
              <a:buFontTx/>
              <a:buChar char="-"/>
              <a:defRPr/>
            </a:pPr>
            <a:r>
              <a:rPr lang="ko-KR" altLang="en-US" sz="1600" spc="-150" dirty="0" smtClean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사용자 </a:t>
            </a:r>
            <a:r>
              <a:rPr lang="ko-KR" altLang="en-US" sz="1600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경험을 고려한 디자인</a:t>
            </a:r>
            <a:r>
              <a:rPr lang="en-US" altLang="ko-KR" sz="1600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, </a:t>
            </a:r>
            <a:r>
              <a:rPr lang="ko-KR" altLang="en-US" sz="1600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코드의 구조화</a:t>
            </a:r>
            <a:r>
              <a:rPr lang="en-US" altLang="ko-KR" sz="1600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, </a:t>
            </a:r>
            <a:r>
              <a:rPr lang="ko-KR" altLang="en-US" sz="1600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그리고 팀원들과의 협업 등 여러 요소가 잘 맞물려야 좋은 결과물이 나온다는 것을 실감했다</a:t>
            </a:r>
            <a:r>
              <a:rPr lang="en-US" altLang="ko-KR" sz="1600" spc="-150" dirty="0" smtClean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  <a:defRPr/>
            </a:pPr>
            <a:r>
              <a:rPr lang="ko-KR" altLang="en-US" sz="1600" spc="-150" dirty="0" smtClean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앞으로는 </a:t>
            </a:r>
            <a:r>
              <a:rPr lang="ko-KR" altLang="en-US" sz="1600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피드백을 통해 지속적으로 발전하고</a:t>
            </a:r>
            <a:r>
              <a:rPr lang="en-US" altLang="ko-KR" sz="1600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, </a:t>
            </a:r>
            <a:r>
              <a:rPr lang="ko-KR" altLang="en-US" sz="1600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부족한 점을 보완해 나가고 </a:t>
            </a:r>
            <a:r>
              <a:rPr lang="ko-KR" altLang="en-US" sz="1600" spc="-150" dirty="0" smtClean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싶다</a:t>
            </a:r>
            <a:r>
              <a:rPr lang="en-US" altLang="ko-KR" sz="1600" spc="-150" dirty="0" smtClean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05817" y="1160748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smtClean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  <a:endParaRPr lang="ko-KR" altLang="en-US" sz="2800" b="1" dirty="0">
              <a:ln w="12700">
                <a:solidFill>
                  <a:srgbClr val="939597"/>
                </a:solidFill>
                <a:prstDash val="solid"/>
              </a:ln>
              <a:pattFill prst="dkUpDiag">
                <a:fgClr>
                  <a:srgbClr val="939597"/>
                </a:fgClr>
                <a:bgClr>
                  <a:schemeClr val="bg2">
                    <a:lumMod val="90000"/>
                  </a:schemeClr>
                </a:bgClr>
              </a:pattFill>
              <a:effectLst>
                <a:outerShdw dist="38100" dir="2640000" algn="bl" rotWithShape="0">
                  <a:srgbClr val="939597"/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>
            <a:off x="3683732" y="790307"/>
            <a:ext cx="820426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 smtClean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05</a:t>
            </a:r>
            <a:r>
              <a:rPr lang="en-US" altLang="ko-KR" sz="4000" b="1" dirty="0" smtClean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339102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자체 평가 의견</a:t>
            </a:r>
            <a:endParaRPr lang="ko-KR" altLang="en-US" sz="2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939597">
            <a:alpha val="1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그림 5"/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231778" y="0"/>
            <a:ext cx="396169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F25AF93-4D09-4EFE-A590-77AE80F194E2}"/>
              </a:ext>
            </a:extLst>
          </p:cNvPr>
          <p:cNvSpPr txBox="1"/>
          <p:nvPr/>
        </p:nvSpPr>
        <p:spPr>
          <a:xfrm>
            <a:off x="6296549" y="1485945"/>
            <a:ext cx="3673068" cy="430887"/>
          </a:xfrm>
          <a:prstGeom prst="rect">
            <a:avLst/>
          </a:prstGeom>
          <a:noFill/>
        </p:spPr>
        <p:txBody>
          <a:bodyPr t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01. </a:t>
            </a:r>
            <a:r>
              <a:rPr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프로젝트 </a:t>
            </a:r>
            <a:r>
              <a:rPr lang="ko-KR" altLang="en-US" sz="28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개요</a:t>
            </a:r>
            <a:endParaRPr lang="ko-KR" altLang="en-US" sz="28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C41571E-D5AF-4658-8E5B-5F588CCC25FE}"/>
              </a:ext>
            </a:extLst>
          </p:cNvPr>
          <p:cNvSpPr txBox="1"/>
          <p:nvPr/>
        </p:nvSpPr>
        <p:spPr>
          <a:xfrm>
            <a:off x="6296549" y="2287034"/>
            <a:ext cx="4969212" cy="430887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02. </a:t>
            </a:r>
            <a:r>
              <a:rPr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프로젝트 팀 구성 및 역할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9A5B540-74AA-4CA6-904D-994DB65E4EB3}"/>
              </a:ext>
            </a:extLst>
          </p:cNvPr>
          <p:cNvSpPr txBox="1"/>
          <p:nvPr/>
        </p:nvSpPr>
        <p:spPr>
          <a:xfrm>
            <a:off x="6296549" y="3088123"/>
            <a:ext cx="5293248" cy="430887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03. </a:t>
            </a:r>
            <a:r>
              <a:rPr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프로젝트 수행 절차 및 방법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70421BD-AD74-4354-9633-30BE8885A1C6}"/>
              </a:ext>
            </a:extLst>
          </p:cNvPr>
          <p:cNvSpPr txBox="1"/>
          <p:nvPr/>
        </p:nvSpPr>
        <p:spPr>
          <a:xfrm>
            <a:off x="6296549" y="3889212"/>
            <a:ext cx="4480049" cy="430887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04. </a:t>
            </a:r>
            <a:r>
              <a:rPr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프로젝트 수행 결과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70421BD-AD74-4354-9633-30BE8885A1C6}"/>
              </a:ext>
            </a:extLst>
          </p:cNvPr>
          <p:cNvSpPr txBox="1"/>
          <p:nvPr/>
        </p:nvSpPr>
        <p:spPr>
          <a:xfrm>
            <a:off x="6296549" y="4690301"/>
            <a:ext cx="3205016" cy="430887"/>
          </a:xfrm>
          <a:prstGeom prst="rect">
            <a:avLst/>
          </a:prstGeom>
          <a:noFill/>
        </p:spPr>
        <p:txBody>
          <a:bodyPr t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05. </a:t>
            </a:r>
            <a:r>
              <a:rPr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자체 평가 의견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4CDDD06-C26E-49E8-A179-00D4CDF28DDF}"/>
              </a:ext>
            </a:extLst>
          </p:cNvPr>
          <p:cNvSpPr/>
          <p:nvPr/>
        </p:nvSpPr>
        <p:spPr bwMode="auto">
          <a:xfrm>
            <a:off x="1" y="0"/>
            <a:ext cx="5231780" cy="6858000"/>
          </a:xfrm>
          <a:prstGeom prst="rect">
            <a:avLst/>
          </a:prstGeom>
          <a:solidFill>
            <a:srgbClr val="F5DF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목차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5DF4D"/>
            </a:gs>
            <a:gs pos="44000">
              <a:srgbClr val="F5DF4D">
                <a:alpha val="70000"/>
                <a:lumMod val="90000"/>
                <a:lumOff val="10000"/>
              </a:srgbClr>
            </a:gs>
            <a:gs pos="71000">
              <a:srgbClr val="939597">
                <a:alpha val="70000"/>
                <a:lumMod val="90000"/>
                <a:lumOff val="10000"/>
              </a:srgbClr>
            </a:gs>
            <a:gs pos="100000">
              <a:srgbClr val="939597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219014" y="200058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84CE34E-C7C1-4DD4-A0D0-B0D83CF9FEFF}"/>
              </a:ext>
            </a:extLst>
          </p:cNvPr>
          <p:cNvSpPr txBox="1"/>
          <p:nvPr/>
        </p:nvSpPr>
        <p:spPr>
          <a:xfrm>
            <a:off x="1200772" y="1250152"/>
            <a:ext cx="86049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b="1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[</a:t>
            </a:r>
            <a:r>
              <a:rPr lang="ko-KR" altLang="en-US" b="1" spc="-15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프로젝트 개요</a:t>
            </a:r>
            <a:r>
              <a:rPr lang="en-US" altLang="ko-KR" b="1" spc="-15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]</a:t>
            </a:r>
            <a:endParaRPr lang="en-US" altLang="ko-KR" b="1" spc="-150" dirty="0"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9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 smtClean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01</a:t>
            </a:r>
            <a:r>
              <a:rPr lang="en-US" altLang="ko-KR" sz="4000" b="1" dirty="0" smtClean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>
            <a:off x="3935760" y="790307"/>
            <a:ext cx="7952232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185214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개요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59396" y="1160748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smtClean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  <a:endParaRPr lang="ko-KR" altLang="en-US" sz="2800" b="1" dirty="0">
              <a:ln w="12700">
                <a:solidFill>
                  <a:srgbClr val="939597"/>
                </a:solidFill>
                <a:prstDash val="solid"/>
              </a:ln>
              <a:pattFill prst="dkUpDiag">
                <a:fgClr>
                  <a:srgbClr val="939597"/>
                </a:fgClr>
                <a:bgClr>
                  <a:schemeClr val="bg2">
                    <a:lumMod val="90000"/>
                  </a:schemeClr>
                </a:bgClr>
              </a:pattFill>
              <a:effectLst>
                <a:outerShdw dist="38100" dir="2640000" algn="bl" rotWithShape="0">
                  <a:srgbClr val="939597"/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72024" y="1916832"/>
            <a:ext cx="928847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  <a:defRPr/>
            </a:pPr>
            <a:r>
              <a:rPr lang="ko-KR" altLang="en-US" sz="1600" spc="-150" dirty="0" smtClean="0">
                <a:solidFill>
                  <a:schemeClr val="bg2">
                    <a:lumMod val="25000"/>
                  </a:schemeClr>
                </a:solidFill>
                <a:latin typeface="+mn-ea"/>
              </a:rPr>
              <a:t>사용자가 </a:t>
            </a:r>
            <a:r>
              <a:rPr lang="ko-KR" altLang="en-US" sz="1600" spc="-150" dirty="0" err="1" smtClean="0">
                <a:solidFill>
                  <a:schemeClr val="bg2">
                    <a:lumMod val="25000"/>
                  </a:schemeClr>
                </a:solidFill>
                <a:latin typeface="+mn-ea"/>
              </a:rPr>
              <a:t>뷰티</a:t>
            </a:r>
            <a:r>
              <a:rPr lang="ko-KR" altLang="en-US" sz="1600" spc="-150" dirty="0" smtClean="0">
                <a:solidFill>
                  <a:schemeClr val="bg2">
                    <a:lumMod val="25000"/>
                  </a:schemeClr>
                </a:solidFill>
                <a:latin typeface="+mn-ea"/>
              </a:rPr>
              <a:t> 관련 </a:t>
            </a: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강의 영상을 시청하고</a:t>
            </a: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, </a:t>
            </a:r>
            <a:r>
              <a:rPr lang="ko-KR" altLang="en-US" sz="1600" spc="-150" dirty="0" err="1" smtClean="0">
                <a:solidFill>
                  <a:schemeClr val="bg2">
                    <a:lumMod val="25000"/>
                  </a:schemeClr>
                </a:solidFill>
                <a:latin typeface="+mn-ea"/>
              </a:rPr>
              <a:t>뷰티</a:t>
            </a:r>
            <a:r>
              <a:rPr lang="ko-KR" altLang="en-US" sz="1600" spc="-150" dirty="0" smtClean="0">
                <a:solidFill>
                  <a:schemeClr val="bg2">
                    <a:lumMod val="25000"/>
                  </a:schemeClr>
                </a:solidFill>
                <a:latin typeface="+mn-ea"/>
              </a:rPr>
              <a:t> 관련 글이나 </a:t>
            </a: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팁을 자유롭게 공유할 수 있는 사이트</a:t>
            </a:r>
            <a:endParaRPr lang="en-US" altLang="ko-KR" sz="1600" spc="-150" dirty="0">
              <a:solidFill>
                <a:schemeClr val="bg2">
                  <a:lumMod val="25000"/>
                </a:schemeClr>
              </a:solidFill>
              <a:latin typeface="+mn-ea"/>
            </a:endParaRPr>
          </a:p>
          <a:p>
            <a:pPr marL="285750" indent="-285750">
              <a:buFontTx/>
              <a:buChar char="-"/>
              <a:defRPr/>
            </a:pPr>
            <a:endParaRPr lang="en-US" altLang="ko-KR" sz="1600" spc="-150" dirty="0"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272024" y="2586069"/>
            <a:ext cx="943248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  <a:defRPr/>
            </a:pPr>
            <a:r>
              <a:rPr lang="ko-KR" altLang="en-US" sz="1600" spc="-150" dirty="0" err="1" smtClean="0">
                <a:solidFill>
                  <a:schemeClr val="bg2">
                    <a:lumMod val="25000"/>
                  </a:schemeClr>
                </a:solidFill>
                <a:latin typeface="+mn-ea"/>
              </a:rPr>
              <a:t>뷰티</a:t>
            </a:r>
            <a:r>
              <a:rPr lang="ko-KR" altLang="en-US" sz="1600" spc="-150" dirty="0" smtClean="0">
                <a:solidFill>
                  <a:schemeClr val="bg2">
                    <a:lumMod val="25000"/>
                  </a:schemeClr>
                </a:solidFill>
                <a:latin typeface="+mn-ea"/>
              </a:rPr>
              <a:t> 관련 </a:t>
            </a: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강의 영상 </a:t>
            </a:r>
            <a:r>
              <a:rPr lang="ko-KR" altLang="en-US" sz="1600" spc="-150" dirty="0" smtClean="0">
                <a:solidFill>
                  <a:schemeClr val="bg2">
                    <a:lumMod val="25000"/>
                  </a:schemeClr>
                </a:solidFill>
                <a:latin typeface="+mn-ea"/>
              </a:rPr>
              <a:t>시청 및 커뮤니티 </a:t>
            </a: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공간 제공</a:t>
            </a:r>
            <a:endParaRPr lang="en-US" altLang="ko-KR" sz="1600" spc="-150" dirty="0"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272024" y="3255306"/>
            <a:ext cx="990054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  <a:defRPr/>
            </a:pPr>
            <a:r>
              <a:rPr lang="en-US" altLang="ko-KR" sz="1600" spc="-15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IntelliJ </a:t>
            </a: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IDEA Community Edition </a:t>
            </a:r>
            <a:r>
              <a:rPr lang="en-US" altLang="ko-KR" sz="1600" spc="-15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2023.3.4(java, spring), </a:t>
            </a:r>
            <a:r>
              <a:rPr lang="en-US" altLang="ko-KR" sz="1600" spc="-150" dirty="0" err="1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Dbeaver</a:t>
            </a:r>
            <a:r>
              <a:rPr lang="en-US" altLang="ko-KR" sz="1600" spc="-15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(</a:t>
            </a:r>
            <a:r>
              <a:rPr lang="en-US" altLang="ko-KR" sz="1600" spc="-150" dirty="0" err="1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M</a:t>
            </a:r>
            <a:r>
              <a:rPr lang="en-US" altLang="ko-KR" sz="1600" spc="-150" dirty="0" err="1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ariaDB</a:t>
            </a:r>
            <a:r>
              <a:rPr lang="en-US" altLang="ko-KR" sz="1600" spc="-15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), </a:t>
            </a: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Visual Studio </a:t>
            </a:r>
            <a:r>
              <a:rPr lang="en-US" altLang="ko-KR" sz="1600" spc="-15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Code(react, </a:t>
            </a:r>
            <a:r>
              <a:rPr lang="en-US" altLang="ko-KR" sz="1600" spc="-150" dirty="0" err="1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js</a:t>
            </a:r>
            <a:r>
              <a:rPr lang="en-US" altLang="ko-KR" sz="1600" spc="-15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)</a:t>
            </a:r>
          </a:p>
          <a:p>
            <a:pPr marL="285750" indent="-285750">
              <a:buFontTx/>
              <a:buChar char="-"/>
              <a:defRPr/>
            </a:pPr>
            <a:endParaRPr lang="en-US" altLang="ko-KR" sz="1600" spc="-150" dirty="0"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272024" y="3924543"/>
            <a:ext cx="65521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  <a:defRPr/>
            </a:pPr>
            <a:r>
              <a:rPr lang="ko-KR" altLang="en-US" sz="1600" spc="-15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교육 페이지</a:t>
            </a:r>
            <a:r>
              <a:rPr lang="en-US" altLang="ko-KR" sz="1600" spc="-15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, </a:t>
            </a:r>
            <a:r>
              <a:rPr lang="ko-KR" altLang="en-US" sz="1600" spc="-150" dirty="0" err="1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피드</a:t>
            </a:r>
            <a:r>
              <a:rPr lang="ko-KR" altLang="en-US" sz="1600" spc="-15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 페이지</a:t>
            </a:r>
            <a:r>
              <a:rPr lang="en-US" altLang="ko-KR" sz="1600" spc="-15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, </a:t>
            </a:r>
            <a:r>
              <a:rPr lang="ko-KR" altLang="en-US" sz="1600" spc="-150" dirty="0" err="1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마이페이지</a:t>
            </a:r>
            <a:r>
              <a:rPr lang="en-US" altLang="ko-KR" sz="1600" spc="-15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, </a:t>
            </a:r>
            <a:r>
              <a:rPr lang="ko-KR" altLang="en-US" sz="1600" spc="-15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로그인 페이지</a:t>
            </a:r>
            <a:r>
              <a:rPr lang="en-US" altLang="ko-KR" sz="1600" spc="-15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, </a:t>
            </a:r>
            <a:r>
              <a:rPr lang="ko-KR" altLang="en-US" sz="1600" spc="-15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메인 페이지 등</a:t>
            </a:r>
            <a:endParaRPr lang="en-US" altLang="ko-KR" sz="1600" spc="-150" dirty="0"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40260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5DF4D"/>
            </a:gs>
            <a:gs pos="44000">
              <a:srgbClr val="F5DF4D">
                <a:alpha val="70000"/>
                <a:lumMod val="90000"/>
                <a:lumOff val="10000"/>
              </a:srgbClr>
            </a:gs>
            <a:gs pos="71000">
              <a:srgbClr val="939597">
                <a:alpha val="70000"/>
                <a:lumMod val="90000"/>
                <a:lumOff val="10000"/>
              </a:srgbClr>
            </a:gs>
            <a:gs pos="100000">
              <a:srgbClr val="939597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219014" y="200058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02</a:t>
            </a:r>
            <a:r>
              <a:rPr lang="en-US" altLang="ko-KR" sz="4000" b="1" dirty="0" smtClean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>
            <a:off x="5375920" y="790307"/>
            <a:ext cx="6512072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3877985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팀 구성 및 역할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45934" y="1160748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smtClean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  <a:endParaRPr lang="ko-KR" altLang="en-US" sz="2800" b="1" dirty="0">
              <a:ln w="12700">
                <a:solidFill>
                  <a:srgbClr val="939597"/>
                </a:solidFill>
                <a:prstDash val="solid"/>
              </a:ln>
              <a:pattFill prst="dkUpDiag">
                <a:fgClr>
                  <a:srgbClr val="939597"/>
                </a:fgClr>
                <a:bgClr>
                  <a:schemeClr val="bg2">
                    <a:lumMod val="90000"/>
                  </a:schemeClr>
                </a:bgClr>
              </a:pattFill>
              <a:effectLst>
                <a:outerShdw dist="38100" dir="2640000" algn="bl" rotWithShape="0">
                  <a:srgbClr val="939597"/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84CE34E-C7C1-4DD4-A0D0-B0D83CF9FEFF}"/>
              </a:ext>
            </a:extLst>
          </p:cNvPr>
          <p:cNvSpPr txBox="1"/>
          <p:nvPr/>
        </p:nvSpPr>
        <p:spPr>
          <a:xfrm>
            <a:off x="1144591" y="1192822"/>
            <a:ext cx="10207993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b="1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[</a:t>
            </a:r>
            <a:r>
              <a:rPr lang="ko-KR" altLang="en-US" b="1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프로젝트 팀 구성 및 역할</a:t>
            </a:r>
            <a:r>
              <a:rPr lang="en-US" altLang="ko-KR" b="1" spc="-15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]</a:t>
            </a:r>
            <a:endParaRPr lang="en-US" altLang="ko-KR" b="1" spc="-150" dirty="0"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</p:txBody>
      </p:sp>
      <p:graphicFrame>
        <p:nvGraphicFramePr>
          <p:cNvPr id="21" name="표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8980682"/>
              </p:ext>
            </p:extLst>
          </p:nvPr>
        </p:nvGraphicFramePr>
        <p:xfrm>
          <a:off x="1267088" y="1787657"/>
          <a:ext cx="9641155" cy="4461455"/>
        </p:xfrm>
        <a:graphic>
          <a:graphicData uri="http://schemas.openxmlformats.org/drawingml/2006/table">
            <a:tbl>
              <a:tblPr firstRow="1" bandRow="1">
                <a:effectLst/>
                <a:tableStyleId>{8EC20E35-A176-4012-BC5E-935CFFF8708E}</a:tableStyleId>
              </a:tblPr>
              <a:tblGrid>
                <a:gridCol w="20162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841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407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44224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80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훈련생</a:t>
                      </a: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DF4D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80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역할</a:t>
                      </a: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DF4D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80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담당 업무</a:t>
                      </a: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DF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23564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kumimoji="0" lang="ko-KR" altLang="en-US" sz="1600" i="1" u="none" strike="noStrike" kern="1200" cap="none" spc="0" normalizeH="0" baseline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</a:rPr>
                        <a:t>이채교</a:t>
                      </a:r>
                      <a:endParaRPr lang="ko-KR" altLang="en-US" sz="1800" b="0" i="1" u="none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/>
                        <a:buNone/>
                        <a:defRPr/>
                      </a:pPr>
                      <a:r>
                        <a:rPr kumimoji="0" lang="ko-KR" altLang="en-US" sz="1600" i="1" u="none" strike="noStrike" kern="1200" cap="none" spc="0" normalizeH="0" baseline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팀장</a:t>
                      </a:r>
                      <a:endParaRPr kumimoji="0" lang="ko-KR" altLang="en-US" sz="1600" i="1" u="none" strike="noStrike" kern="1200" cap="none" spc="0" normalizeH="0" baseline="0">
                        <a:solidFill>
                          <a:schemeClr val="bg2">
                            <a:lumMod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/>
                        <a:buNone/>
                        <a:defRPr/>
                      </a:pPr>
                      <a:r>
                        <a:rPr lang="ko-KR" altLang="en-US" sz="1600" b="1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/>
                          <a:ea typeface="HY견고딕"/>
                        </a:rPr>
                        <a:t>▶</a:t>
                      </a:r>
                      <a:r>
                        <a:rPr lang="ko-KR" altLang="en-US" sz="1600" b="1" baseline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/>
                          <a:ea typeface="HY견고딕"/>
                        </a:rPr>
                        <a:t> </a:t>
                      </a:r>
                      <a:r>
                        <a:rPr kumimoji="0" lang="ko-KR" altLang="en-US" sz="1600" b="0" i="1" u="none" strike="noStrike" kern="1200" cap="none" spc="0" normalizeH="0" baseline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</a:rPr>
                        <a:t>백엔드 기능 구현</a:t>
                      </a:r>
                    </a:p>
                    <a:p>
                      <a:pPr marL="0" marR="0" lvl="0" indent="0" algn="l" defTabSz="914400" rtl="0" eaLnBrk="1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/>
                        <a:buNone/>
                        <a:defRPr/>
                      </a:pPr>
                      <a:r>
                        <a:rPr lang="ko-KR" altLang="en-US" sz="1600" b="1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/>
                          <a:ea typeface="HY견고딕"/>
                        </a:rPr>
                        <a:t>▶ </a:t>
                      </a:r>
                      <a:r>
                        <a:rPr kumimoji="0" lang="ko-KR" altLang="en-US" sz="1600" i="1" u="none" strike="noStrike" kern="1200" cap="none" spc="0" normalizeH="0" baseline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마이 페이지 구성</a:t>
                      </a:r>
                    </a:p>
                    <a:p>
                      <a:pPr marL="0" marR="0" lvl="0" indent="0" algn="l" defTabSz="914400" rtl="0" eaLnBrk="1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/>
                        <a:buNone/>
                        <a:defRPr/>
                      </a:pPr>
                      <a:r>
                        <a:rPr lang="ko-KR" altLang="en-US" sz="1600" b="1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/>
                          <a:ea typeface="HY견고딕"/>
                        </a:rPr>
                        <a:t>▶ </a:t>
                      </a:r>
                      <a:r>
                        <a:rPr kumimoji="0" lang="ko-KR" altLang="en-US" sz="1600" i="1" u="none" strike="noStrike" kern="1200" cap="none" spc="0" normalizeH="0" baseline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피드 페이지 구성</a:t>
                      </a:r>
                    </a:p>
                    <a:p>
                      <a:pPr marL="0" marR="0" lvl="0" indent="0" algn="l" defTabSz="914400" rtl="0" eaLnBrk="1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/>
                        <a:buNone/>
                        <a:defRPr/>
                      </a:pPr>
                      <a:r>
                        <a:rPr lang="ko-KR" altLang="en-US" sz="1600" b="1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/>
                          <a:ea typeface="HY견고딕"/>
                        </a:rPr>
                        <a:t>▶ </a:t>
                      </a:r>
                      <a:r>
                        <a:rPr kumimoji="0" lang="ko-KR" altLang="en-US" sz="1600" i="1" u="none" strike="noStrike" kern="1200" cap="none" spc="0" normalizeH="0" baseline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로그인</a:t>
                      </a:r>
                      <a:r>
                        <a:rPr kumimoji="0" lang="en-US" altLang="ko-KR" sz="1600" i="1" u="none" strike="noStrike" kern="1200" cap="none" spc="0" normalizeH="0" baseline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kumimoji="0" lang="ko-KR" altLang="en-US" sz="1600" i="1" u="none" strike="noStrike" kern="1200" cap="none" spc="0" normalizeH="0" baseline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회원가입</a:t>
                      </a:r>
                      <a:r>
                        <a:rPr kumimoji="0" lang="en-US" altLang="ko-KR" sz="1600" i="1" u="none" strike="noStrike" kern="1200" cap="none" spc="0" normalizeH="0" baseline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kumimoji="0" lang="ko-KR" altLang="en-US" sz="1600" i="1" u="none" strike="noStrike" kern="1200" cap="none" spc="0" normalizeH="0" baseline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로그아웃 기능 구현</a:t>
                      </a: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23564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ko-KR" altLang="en-US" sz="1600" i="1" u="none" strike="noStrike" kern="1200" cap="none" spc="0" normalizeH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</a:rPr>
                        <a:t>이하은</a:t>
                      </a:r>
                      <a:endParaRPr kumimoji="0" lang="ko-KR" altLang="en-US" sz="1800" b="0" i="1" u="none" strike="noStrike" kern="1200" cap="none" spc="0" normalizeH="0" baseline="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/>
                        <a:buNone/>
                        <a:defRPr/>
                      </a:pPr>
                      <a:r>
                        <a:rPr kumimoji="0" lang="ko-KR" altLang="en-US" sz="1600" b="0" i="1" u="none" strike="noStrike" kern="1200" cap="none" spc="0" normalizeH="0" baseline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맑은 고딕"/>
                          <a:ea typeface="+mn-ea"/>
                          <a:cs typeface="+mn-cs"/>
                        </a:rPr>
                        <a:t>팀원</a:t>
                      </a:r>
                      <a:endParaRPr kumimoji="0" lang="ko-KR" altLang="en-US" sz="1600" b="0" i="1" u="none" strike="noStrike" kern="1200" cap="none" spc="0" normalizeH="0" baseline="0">
                        <a:solidFill>
                          <a:schemeClr val="bg2">
                            <a:lumMod val="25000"/>
                          </a:schemeClr>
                        </a:solidFill>
                        <a:latin typeface="맑은 고딕"/>
                        <a:ea typeface="+mn-ea"/>
                        <a:cs typeface="+mn-cs"/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/>
                        <a:buNone/>
                        <a:defRPr/>
                      </a:pPr>
                      <a:r>
                        <a:rPr lang="ko-KR" altLang="en-US" sz="1600" b="1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/>
                          <a:ea typeface="HY견고딕"/>
                        </a:rPr>
                        <a:t>▶</a:t>
                      </a:r>
                      <a:r>
                        <a:rPr lang="ko-KR" altLang="en-US" sz="1600" b="1" baseline="0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/>
                          <a:ea typeface="HY견고딕"/>
                        </a:rPr>
                        <a:t> </a:t>
                      </a:r>
                      <a:r>
                        <a:rPr kumimoji="0" lang="ko-KR" altLang="en-US" sz="1600" b="0" i="1" u="none" strike="noStrike" kern="1200" cap="none" spc="0" normalizeH="0" baseline="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</a:rPr>
                        <a:t>백엔드</a:t>
                      </a:r>
                      <a:r>
                        <a:rPr kumimoji="0" lang="en-US" altLang="ko-KR" sz="1600" b="0" i="1" u="none" strike="noStrike" kern="1200" cap="none" spc="0" normalizeH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</a:rPr>
                        <a:t>,</a:t>
                      </a:r>
                      <a:r>
                        <a:rPr kumimoji="0" lang="ko-KR" altLang="en-US" sz="1600" b="0" i="1" u="none" strike="noStrike" kern="1200" cap="none" spc="0" normalizeH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</a:rPr>
                        <a:t> </a:t>
                      </a:r>
                      <a:r>
                        <a:rPr kumimoji="0" lang="ko-KR" altLang="en-US" sz="1600" b="0" i="1" u="none" strike="noStrike" kern="1200" cap="none" spc="0" normalizeH="0" baseline="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</a:rPr>
                        <a:t>프론트엔드</a:t>
                      </a:r>
                      <a:r>
                        <a:rPr kumimoji="0" lang="ko-KR" altLang="en-US" sz="1600" b="0" i="1" u="none" strike="noStrike" kern="1200" cap="none" spc="0" normalizeH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</a:rPr>
                        <a:t> 기능 구현</a:t>
                      </a:r>
                    </a:p>
                    <a:p>
                      <a:pPr marL="0" marR="0" lvl="0" indent="0" algn="l" defTabSz="914400" rtl="0" eaLnBrk="1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/>
                        <a:buNone/>
                        <a:defRPr/>
                      </a:pPr>
                      <a:r>
                        <a:rPr lang="ko-KR" altLang="en-US" sz="1600" b="1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/>
                          <a:ea typeface="HY견고딕"/>
                        </a:rPr>
                        <a:t>▶</a:t>
                      </a:r>
                      <a:r>
                        <a:rPr lang="ko-KR" altLang="en-US" sz="1600" b="1" baseline="0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/>
                          <a:ea typeface="HY견고딕"/>
                        </a:rPr>
                        <a:t> </a:t>
                      </a:r>
                      <a:r>
                        <a:rPr kumimoji="0" lang="ko-KR" altLang="en-US" sz="1600" i="1" u="none" strike="noStrike" kern="1200" cap="none" spc="0" normalizeH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</a:rPr>
                        <a:t>와이어프레임 작업</a:t>
                      </a:r>
                    </a:p>
                    <a:p>
                      <a:pPr marL="0" marR="0" lvl="0" indent="0" algn="l" defTabSz="914400" rtl="0" eaLnBrk="1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/>
                        <a:buNone/>
                        <a:defRPr/>
                      </a:pPr>
                      <a:r>
                        <a:rPr lang="ko-KR" altLang="en-US" sz="1600" b="1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/>
                          <a:ea typeface="HY견고딕"/>
                        </a:rPr>
                        <a:t>▶</a:t>
                      </a:r>
                      <a:r>
                        <a:rPr lang="ko-KR" altLang="en-US" sz="1600" b="1" baseline="0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/>
                          <a:ea typeface="HY견고딕"/>
                        </a:rPr>
                        <a:t> </a:t>
                      </a:r>
                      <a:r>
                        <a:rPr kumimoji="0" lang="ko-KR" altLang="en-US" sz="1600" b="0" i="1" u="none" strike="noStrike" kern="1200" cap="none" spc="0" normalizeH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교육 페이지</a:t>
                      </a:r>
                      <a:r>
                        <a:rPr kumimoji="0" lang="en-US" altLang="ko-KR" sz="1600" b="0" i="1" u="none" strike="noStrike" kern="1200" cap="none" spc="0" normalizeH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kumimoji="0" lang="ko-KR" altLang="en-US" sz="1600" b="0" i="1" u="none" strike="noStrike" kern="1200" cap="none" spc="0" normalizeH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실시간 채팅 구성</a:t>
                      </a:r>
                    </a:p>
                    <a:p>
                      <a:pPr marL="0" marR="0" lvl="0" indent="0" algn="l" defTabSz="914400" rtl="0" eaLnBrk="1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/>
                        <a:buNone/>
                        <a:defRPr/>
                      </a:pPr>
                      <a:r>
                        <a:rPr lang="ko-KR" altLang="en-US" sz="1600" b="1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/>
                          <a:ea typeface="HY견고딕"/>
                        </a:rPr>
                        <a:t>▶</a:t>
                      </a:r>
                      <a:r>
                        <a:rPr lang="ko-KR" altLang="en-US" sz="1600" b="1" baseline="0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/>
                          <a:ea typeface="HY견고딕"/>
                        </a:rPr>
                        <a:t> </a:t>
                      </a:r>
                      <a:r>
                        <a:rPr kumimoji="0" lang="ko-KR" altLang="en-US" sz="1600" b="0" i="1" u="none" strike="noStrike" kern="1200" cap="none" spc="0" normalizeH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메인 페이지 구성</a:t>
                      </a: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70047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ko-KR" altLang="en-US" sz="1800" b="0" i="1" u="none" strike="noStrike" kern="1200" cap="none" spc="0" normalizeH="0" baseline="0" dirty="0" err="1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구영모</a:t>
                      </a:r>
                      <a:endParaRPr kumimoji="0" lang="ko-KR" altLang="en-US" sz="1800" b="0" i="1" u="none" strike="noStrike" kern="1200" cap="none" spc="0" normalizeH="0" baseline="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/>
                        <a:buNone/>
                        <a:defRPr/>
                      </a:pPr>
                      <a:r>
                        <a:rPr kumimoji="0" lang="ko-KR" altLang="en-US" sz="1600" b="0" i="1" u="none" strike="noStrike" kern="1200" cap="none" spc="0" normalizeH="0" baseline="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/>
                          <a:ea typeface="+mn-ea"/>
                          <a:cs typeface="+mn-cs"/>
                        </a:rPr>
                        <a:t>팀원</a:t>
                      </a:r>
                      <a:endParaRPr kumimoji="0" lang="ko-KR" altLang="en-US" sz="1600" b="0" i="1" u="none" strike="noStrike" kern="1200" cap="none" spc="0" normalizeH="0" baseline="0" dirty="0">
                        <a:solidFill>
                          <a:schemeClr val="bg2">
                            <a:lumMod val="25000"/>
                          </a:schemeClr>
                        </a:solidFill>
                        <a:latin typeface="맑은 고딕"/>
                        <a:ea typeface="+mn-ea"/>
                        <a:cs typeface="+mn-cs"/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/>
                        <a:buNone/>
                        <a:tabLst/>
                        <a:defRPr/>
                      </a:pPr>
                      <a:r>
                        <a:rPr lang="ko-KR" altLang="en-US" sz="1600" b="1" dirty="0" smtClean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/>
                          <a:ea typeface="HY견고딕"/>
                        </a:rPr>
                        <a:t>▶</a:t>
                      </a:r>
                      <a:r>
                        <a:rPr lang="ko-KR" altLang="en-US" sz="1600" b="1" baseline="0" dirty="0" smtClean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/>
                          <a:ea typeface="HY견고딕"/>
                        </a:rPr>
                        <a:t> </a:t>
                      </a:r>
                      <a:r>
                        <a:rPr kumimoji="0" lang="ko-KR" altLang="en-US" sz="1600" b="0" i="1" u="none" strike="noStrike" kern="1200" cap="none" spc="0" normalizeH="0" baseline="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자료 조사 </a:t>
                      </a:r>
                      <a:endParaRPr kumimoji="0" lang="en-US" altLang="ko-KR" sz="1600" b="0" i="1" u="none" strike="noStrike" kern="1200" cap="none" spc="0" normalizeH="0" baseline="0" dirty="0" smtClean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/>
                        <a:buNone/>
                        <a:tabLst/>
                        <a:defRPr/>
                      </a:pPr>
                      <a:r>
                        <a:rPr lang="ko-KR" altLang="en-US" sz="1600" b="1" dirty="0" smtClean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/>
                          <a:ea typeface="HY견고딕"/>
                        </a:rPr>
                        <a:t>▶</a:t>
                      </a:r>
                      <a:r>
                        <a:rPr lang="ko-KR" altLang="en-US" sz="1600" b="1" baseline="0" dirty="0" smtClean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/>
                          <a:ea typeface="HY견고딕"/>
                        </a:rPr>
                        <a:t> </a:t>
                      </a:r>
                      <a:r>
                        <a:rPr kumimoji="0" lang="ko-KR" altLang="en-US" sz="1600" b="0" i="1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검증 및 테스트</a:t>
                      </a:r>
                      <a:endParaRPr kumimoji="0" lang="ko-KR" altLang="en-US" sz="1600" b="0" i="1" u="none" strike="noStrike" kern="1200" cap="none" spc="0" normalizeH="0" baseline="0" dirty="0" smtClean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444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50137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rgbClr val="F5DF4D"/>
            </a:gs>
            <a:gs pos="44000">
              <a:srgbClr val="F5DF4D">
                <a:alpha val="70000"/>
                <a:lumMod val="90000"/>
                <a:lumOff val="10000"/>
              </a:srgbClr>
            </a:gs>
            <a:gs pos="71000">
              <a:srgbClr val="939597">
                <a:alpha val="70000"/>
                <a:lumMod val="99000"/>
                <a:lumOff val="1000"/>
              </a:srgbClr>
            </a:gs>
            <a:gs pos="100000">
              <a:srgbClr val="939597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219014" y="200058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84CE34E-C7C1-4DD4-A0D0-B0D83CF9FEFF}"/>
              </a:ext>
            </a:extLst>
          </p:cNvPr>
          <p:cNvSpPr txBox="1"/>
          <p:nvPr/>
        </p:nvSpPr>
        <p:spPr>
          <a:xfrm>
            <a:off x="1156215" y="1104856"/>
            <a:ext cx="10390684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b="1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[</a:t>
            </a:r>
            <a:r>
              <a:rPr lang="ko-KR" altLang="en-US" b="1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프로젝트 수행 절차 및 방법</a:t>
            </a:r>
            <a:r>
              <a:rPr lang="en-US" altLang="ko-KR" b="1" spc="-15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]</a:t>
            </a:r>
            <a:endParaRPr lang="en-US" altLang="ko-KR" b="1" spc="-150" dirty="0"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8355443"/>
              </p:ext>
            </p:extLst>
          </p:nvPr>
        </p:nvGraphicFramePr>
        <p:xfrm>
          <a:off x="1062842" y="2024844"/>
          <a:ext cx="10153129" cy="3748614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779362">
                  <a:extLst>
                    <a:ext uri="{9D8B030D-6E8A-4147-A177-3AD203B41FA5}">
                      <a16:colId xmlns:a16="http://schemas.microsoft.com/office/drawing/2014/main" val="4097100218"/>
                    </a:ext>
                  </a:extLst>
                </a:gridCol>
                <a:gridCol w="2363890">
                  <a:extLst>
                    <a:ext uri="{9D8B030D-6E8A-4147-A177-3AD203B41FA5}">
                      <a16:colId xmlns:a16="http://schemas.microsoft.com/office/drawing/2014/main" val="2457702995"/>
                    </a:ext>
                  </a:extLst>
                </a:gridCol>
                <a:gridCol w="3824340">
                  <a:extLst>
                    <a:ext uri="{9D8B030D-6E8A-4147-A177-3AD203B41FA5}">
                      <a16:colId xmlns:a16="http://schemas.microsoft.com/office/drawing/2014/main" val="2200023631"/>
                    </a:ext>
                  </a:extLst>
                </a:gridCol>
                <a:gridCol w="2185537">
                  <a:extLst>
                    <a:ext uri="{9D8B030D-6E8A-4147-A177-3AD203B41FA5}">
                      <a16:colId xmlns:a16="http://schemas.microsoft.com/office/drawing/2014/main" val="1146148137"/>
                    </a:ext>
                  </a:extLst>
                </a:gridCol>
              </a:tblGrid>
              <a:tr h="39607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500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구분</a:t>
                      </a:r>
                      <a:endParaRPr lang="ko-KR" altLang="en-US" sz="1500" b="1" spc="-1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84930" marR="84930" marT="42485" marB="42485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DF4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500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기간</a:t>
                      </a:r>
                      <a:endParaRPr lang="ko-KR" altLang="en-US" sz="1500" b="1" spc="-1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84930" marR="84930" marT="42485" marB="42485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DF4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500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활동</a:t>
                      </a:r>
                      <a:endParaRPr lang="ko-KR" altLang="en-US" sz="1500" b="1" spc="-1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84930" marR="84930" marT="42485" marB="42485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DF4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500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비고</a:t>
                      </a:r>
                      <a:endParaRPr lang="ko-KR" altLang="en-US" sz="1500" b="1" spc="-1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84930" marR="84930" marT="42485" marB="42485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DF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907696"/>
                  </a:ext>
                </a:extLst>
              </a:tr>
              <a:tr h="54031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  <a:spcBef>
                          <a:spcPts val="600"/>
                        </a:spcBef>
                      </a:pPr>
                      <a:r>
                        <a:rPr kumimoji="0" lang="ko-KR" altLang="en-US" sz="1500" i="1" u="none" strike="noStrike" kern="1200" cap="none" spc="-100" normalizeH="0" baseline="0" noProof="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</a:rPr>
                        <a:t>사전 기획</a:t>
                      </a:r>
                      <a:endParaRPr kumimoji="0" lang="en-US" altLang="ko-KR" sz="1500" i="1" u="none" strike="noStrike" kern="1200" cap="none" spc="-100" normalizeH="0" baseline="0" noProof="0" dirty="0" smtClean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</a:endParaRPr>
                    </a:p>
                  </a:txBody>
                  <a:tcPr marL="84930" marR="84930" marT="42485" marB="42485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500" b="1" i="1" spc="-100" dirty="0" smtClean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</a:t>
                      </a:r>
                      <a:r>
                        <a:rPr lang="en-US" altLang="ko-KR" sz="1500" i="1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 8/8 (</a:t>
                      </a:r>
                      <a:r>
                        <a:rPr lang="ko-KR" altLang="en-US" sz="1500" i="1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목</a:t>
                      </a:r>
                      <a:r>
                        <a:rPr lang="en-US" altLang="ko-KR" sz="1500" i="1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) ~8/9(</a:t>
                      </a:r>
                      <a:r>
                        <a:rPr lang="ko-KR" altLang="en-US" sz="1500" i="1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금</a:t>
                      </a:r>
                      <a:r>
                        <a:rPr lang="en-US" altLang="ko-KR" sz="1500" i="1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)</a:t>
                      </a:r>
                      <a:endParaRPr lang="en-US" altLang="ko-KR" sz="1500" b="0" i="1" u="none" spc="-100" dirty="0" smtClean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500" b="1" i="1" spc="-100" dirty="0" smtClean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 </a:t>
                      </a:r>
                      <a:r>
                        <a:rPr lang="ko-KR" altLang="en-US" sz="1500" i="1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프로젝트 </a:t>
                      </a:r>
                      <a:r>
                        <a:rPr lang="ko-KR" altLang="en-US" sz="1500" i="1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기획 및 </a:t>
                      </a:r>
                      <a:r>
                        <a:rPr lang="ko-KR" altLang="en-US" sz="1500" i="1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주제 선정</a:t>
                      </a:r>
                      <a:endParaRPr lang="en-US" altLang="ko-KR" sz="1500" i="1" u="none" spc="-100" dirty="0" smtClean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  <a:p>
                      <a:pPr marL="0" marR="0" indent="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500" b="1" i="1" spc="-100" dirty="0" smtClean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 </a:t>
                      </a:r>
                      <a:r>
                        <a:rPr lang="en-US" altLang="ko-KR" sz="1500" i="1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ERD </a:t>
                      </a:r>
                      <a:r>
                        <a:rPr lang="ko-KR" altLang="en-US" sz="1500" i="1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설계</a:t>
                      </a:r>
                      <a:endParaRPr lang="en-US" altLang="ko-KR" sz="1500" b="0" i="1" u="none" spc="-1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500" b="1" i="1" spc="-100" dirty="0" smtClean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 </a:t>
                      </a:r>
                      <a:r>
                        <a:rPr lang="ko-KR" altLang="en-US" sz="1500" i="1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아이디어 </a:t>
                      </a:r>
                      <a:r>
                        <a:rPr lang="ko-KR" altLang="en-US" sz="1500" i="1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선정</a:t>
                      </a:r>
                      <a:endParaRPr lang="en-US" altLang="ko-KR" sz="1500" b="0" i="1" u="none" spc="-1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8731959"/>
                  </a:ext>
                </a:extLst>
              </a:tr>
              <a:tr h="55029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  <a:spcBef>
                          <a:spcPts val="600"/>
                        </a:spcBef>
                      </a:pPr>
                      <a:r>
                        <a:rPr kumimoji="0" lang="ko-KR" altLang="en-US" sz="1500" i="1" u="none" strike="noStrike" kern="1200" cap="none" spc="-100" normalizeH="0" baseline="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와이어프레임</a:t>
                      </a:r>
                      <a:endParaRPr kumimoji="0" lang="ko-KR" altLang="en-US" sz="1500" i="1" u="none" strike="noStrike" kern="1200" cap="none" spc="-100" normalizeH="0" baseline="0" dirty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4930" marR="84930" marT="42485" marB="42485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500" b="1" i="1" spc="-100" dirty="0" smtClean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 </a:t>
                      </a:r>
                      <a:r>
                        <a:rPr lang="en-US" altLang="ko-KR" sz="1500" i="1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8/12(</a:t>
                      </a:r>
                      <a:r>
                        <a:rPr lang="ko-KR" altLang="en-US" sz="1500" i="1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월</a:t>
                      </a:r>
                      <a:r>
                        <a:rPr lang="en-US" altLang="ko-KR" sz="1500" i="1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) ~ 8/20(</a:t>
                      </a:r>
                      <a:r>
                        <a:rPr lang="ko-KR" altLang="en-US" sz="1500" i="1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화</a:t>
                      </a:r>
                      <a:r>
                        <a:rPr lang="en-US" altLang="ko-KR" sz="1500" i="1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)</a:t>
                      </a:r>
                      <a:endParaRPr lang="en-US" altLang="ko-KR" sz="1500" b="0" i="1" u="none" spc="-100" dirty="0" smtClean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500" b="1" i="1" spc="-100" dirty="0" smtClean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 </a:t>
                      </a:r>
                      <a:r>
                        <a:rPr lang="ko-KR" altLang="en-US" sz="1500" b="0" i="1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n-ea"/>
                          <a:ea typeface="+mn-ea"/>
                        </a:rPr>
                        <a:t>필요 데이터  및 수집</a:t>
                      </a:r>
                      <a:endParaRPr lang="en-US" altLang="ko-KR" sz="1500" b="0" i="1" u="none" spc="-100" dirty="0" smtClean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500" b="1" i="1" spc="-100" dirty="0" smtClean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 </a:t>
                      </a:r>
                      <a:r>
                        <a:rPr lang="ko-KR" altLang="en-US" sz="1500" b="0" i="1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n-ea"/>
                          <a:ea typeface="+mn-ea"/>
                        </a:rPr>
                        <a:t>외부 데이터 수집</a:t>
                      </a:r>
                      <a:endParaRPr lang="en-US" altLang="ko-KR" sz="1500" b="0" i="1" u="none" spc="-1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500" b="0" i="1" u="none" spc="-1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3585898"/>
                  </a:ext>
                </a:extLst>
              </a:tr>
              <a:tr h="54031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  <a:spcBef>
                          <a:spcPts val="600"/>
                        </a:spcBef>
                      </a:pPr>
                      <a:r>
                        <a:rPr kumimoji="0" lang="ko-KR" altLang="en-US" sz="1500" i="1" u="none" strike="noStrike" kern="1200" cap="none" spc="-100" normalizeH="0" baseline="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서버 구축</a:t>
                      </a:r>
                      <a:endParaRPr kumimoji="0" lang="en-US" altLang="ko-KR" sz="1500" i="1" u="none" strike="noStrike" kern="1200" cap="none" spc="-100" normalizeH="0" baseline="0" dirty="0" smtClean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4930" marR="84930" marT="42485" marB="42485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500" b="1" i="1" spc="-100" dirty="0" smtClean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 </a:t>
                      </a:r>
                      <a:r>
                        <a:rPr lang="en-US" altLang="ko-KR" sz="1500" i="1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8/12(</a:t>
                      </a:r>
                      <a:r>
                        <a:rPr lang="ko-KR" altLang="en-US" sz="1500" i="1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월</a:t>
                      </a:r>
                      <a:r>
                        <a:rPr lang="en-US" altLang="ko-KR" sz="1500" i="1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) ~ 8/20(</a:t>
                      </a:r>
                      <a:r>
                        <a:rPr lang="ko-KR" altLang="en-US" sz="1500" i="1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화</a:t>
                      </a:r>
                      <a:r>
                        <a:rPr lang="en-US" altLang="ko-KR" sz="1500" i="1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)</a:t>
                      </a:r>
                      <a:endParaRPr lang="en-US" altLang="ko-KR" sz="1500" b="0" i="1" u="none" spc="-100" dirty="0" smtClean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500" b="1" i="1" spc="-100" dirty="0" smtClean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 </a:t>
                      </a:r>
                      <a:r>
                        <a:rPr lang="ko-KR" altLang="en-US" sz="1500" b="0" i="1" u="none" spc="-100" dirty="0" err="1" smtClean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n-ea"/>
                          <a:ea typeface="+mn-ea"/>
                        </a:rPr>
                        <a:t>백엔드</a:t>
                      </a:r>
                      <a:r>
                        <a:rPr lang="ko-KR" altLang="en-US" sz="1500" b="0" i="1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n-ea"/>
                          <a:ea typeface="+mn-ea"/>
                        </a:rPr>
                        <a:t> 기능 구현</a:t>
                      </a:r>
                      <a:endParaRPr lang="en-US" altLang="ko-KR" sz="1500" b="0" i="1" u="none" spc="-1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500" b="0" i="1" u="none" spc="-1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487332"/>
                  </a:ext>
                </a:extLst>
              </a:tr>
              <a:tr h="54031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500" b="0" i="1" u="none" strike="noStrike" kern="1200" cap="none" spc="-100" normalizeH="0" baseline="0" noProof="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</a:rPr>
                        <a:t>화면 설계</a:t>
                      </a:r>
                      <a:endParaRPr lang="ko-KR" altLang="en-US" sz="1500" b="1" i="1" u="none" spc="-1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84930" marR="84930" marT="42485" marB="42485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500" b="1" i="1" spc="-100" dirty="0" smtClean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 </a:t>
                      </a:r>
                      <a:r>
                        <a:rPr lang="en-US" altLang="ko-KR" sz="1500" i="1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8/12(</a:t>
                      </a:r>
                      <a:r>
                        <a:rPr lang="ko-KR" altLang="en-US" sz="1500" i="1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월</a:t>
                      </a:r>
                      <a:r>
                        <a:rPr lang="en-US" altLang="ko-KR" sz="1500" i="1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) ~ 9/6(</a:t>
                      </a:r>
                      <a:r>
                        <a:rPr lang="ko-KR" altLang="en-US" sz="1500" i="1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금</a:t>
                      </a:r>
                      <a:r>
                        <a:rPr lang="en-US" altLang="ko-KR" sz="1500" i="1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)</a:t>
                      </a:r>
                      <a:endParaRPr lang="en-US" altLang="ko-KR" sz="1500" b="0" i="1" u="none" spc="-100" dirty="0" smtClean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fontAlgn="ctr">
                        <a:lnSpc>
                          <a:spcPct val="120000"/>
                        </a:lnSpc>
                        <a:spcBef>
                          <a:spcPts val="6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ko-KR" altLang="en-US" sz="1500" b="1" i="1" spc="-100" dirty="0" smtClean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 </a:t>
                      </a:r>
                      <a:r>
                        <a:rPr lang="en-US" altLang="ko-KR" sz="1500" i="1" u="none" strike="noStrik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html, </a:t>
                      </a:r>
                      <a:r>
                        <a:rPr lang="en-US" altLang="ko-KR" sz="1500" i="1" u="none" strike="noStrike" spc="-100" dirty="0" err="1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css</a:t>
                      </a:r>
                      <a:r>
                        <a:rPr lang="en-US" altLang="ko-KR" sz="1500" i="1" u="none" strike="noStrik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ko-KR" altLang="en-US" sz="1500" i="1" u="none" strike="noStrik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화면 설계</a:t>
                      </a:r>
                      <a:endParaRPr lang="ko-KR" altLang="en-US" sz="1500" b="0" i="1" u="none" strike="noStrike" spc="-10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fontAlgn="ctr">
                        <a:lnSpc>
                          <a:spcPct val="120000"/>
                        </a:lnSpc>
                        <a:spcBef>
                          <a:spcPts val="600"/>
                        </a:spcBef>
                        <a:buFont typeface="Arial" panose="020B0604020202020204" pitchFamily="34" charset="0"/>
                        <a:buNone/>
                      </a:pPr>
                      <a:endParaRPr lang="ko-KR" altLang="en-US" sz="1500" b="0" i="1" u="none" strike="noStrike" spc="-10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6716193"/>
                  </a:ext>
                </a:extLst>
              </a:tr>
              <a:tr h="55029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500" b="0" i="1" u="none" strike="noStrike" kern="1200" cap="none" spc="-100" normalizeH="0" baseline="0" noProof="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기능 구현</a:t>
                      </a:r>
                      <a:endParaRPr kumimoji="0" lang="ko-KR" altLang="en-US" sz="1500" b="1" i="1" u="none" strike="noStrike" kern="1200" cap="none" spc="-100" normalizeH="0" baseline="0" noProof="0" dirty="0" smtClean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4930" marR="84930" marT="42485" marB="42485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500" b="1" i="1" spc="-100" dirty="0" smtClean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 </a:t>
                      </a:r>
                      <a:r>
                        <a:rPr lang="en-US" altLang="ko-KR" sz="1500" i="1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8/12(</a:t>
                      </a:r>
                      <a:r>
                        <a:rPr lang="ko-KR" altLang="en-US" sz="1500" i="1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월</a:t>
                      </a:r>
                      <a:r>
                        <a:rPr lang="en-US" altLang="ko-KR" sz="1500" i="1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) ~ 9/6(</a:t>
                      </a:r>
                      <a:r>
                        <a:rPr lang="ko-KR" altLang="en-US" sz="1500" i="1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금</a:t>
                      </a:r>
                      <a:r>
                        <a:rPr lang="en-US" altLang="ko-KR" sz="1500" i="1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)</a:t>
                      </a:r>
                      <a:endParaRPr lang="en-US" altLang="ko-KR" sz="1500" b="0" i="1" u="none" spc="-100" dirty="0" smtClean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fontAlgn="ctr">
                        <a:lnSpc>
                          <a:spcPct val="120000"/>
                        </a:lnSpc>
                        <a:spcBef>
                          <a:spcPts val="6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ko-KR" altLang="en-US" sz="1500" b="1" i="1" spc="-100" dirty="0" smtClean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 </a:t>
                      </a:r>
                      <a:r>
                        <a:rPr lang="en-US" altLang="ko-KR" sz="1500" b="0" i="1" u="none" strike="noStrike" spc="-100" dirty="0" err="1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javascript</a:t>
                      </a:r>
                      <a:endParaRPr lang="en-US" altLang="ko-KR" sz="1500" b="0" i="1" u="none" strike="noStrike" spc="-100" dirty="0" smtClean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fontAlgn="ctr">
                        <a:lnSpc>
                          <a:spcPct val="120000"/>
                        </a:lnSpc>
                        <a:spcBef>
                          <a:spcPts val="600"/>
                        </a:spcBef>
                        <a:buFont typeface="Arial" panose="020B0604020202020204" pitchFamily="34" charset="0"/>
                        <a:buNone/>
                      </a:pPr>
                      <a:endParaRPr lang="ko-KR" altLang="en-US" sz="1500" b="0" i="1" u="none" strike="noStrike" spc="-10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273046"/>
                  </a:ext>
                </a:extLst>
              </a:tr>
              <a:tr h="54031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500" i="1" u="none" strike="noStrike" kern="1200" cap="none" spc="-100" normalizeH="0" baseline="0" noProof="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</a:rPr>
                        <a:t>총 개발기간</a:t>
                      </a:r>
                      <a:endParaRPr kumimoji="0" lang="ko-KR" altLang="en-US" sz="1500" b="1" i="1" u="none" strike="noStrike" kern="1200" cap="none" spc="-100" normalizeH="0" baseline="0" noProof="0" dirty="0" smtClean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4930" marR="84930" marT="42485" marB="42485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500" b="1" i="1" spc="-100" dirty="0" smtClean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 </a:t>
                      </a:r>
                      <a:r>
                        <a:rPr lang="en-US" altLang="ko-KR" sz="1500" i="1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8/8(</a:t>
                      </a:r>
                      <a:r>
                        <a:rPr lang="ko-KR" altLang="en-US" sz="1500" i="1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목</a:t>
                      </a:r>
                      <a:r>
                        <a:rPr lang="en-US" altLang="ko-KR" sz="1500" i="1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) ~ 9/23(</a:t>
                      </a:r>
                      <a:r>
                        <a:rPr lang="ko-KR" altLang="en-US" sz="1500" i="1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월</a:t>
                      </a:r>
                      <a:r>
                        <a:rPr lang="en-US" altLang="ko-KR" sz="1500" i="1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)(</a:t>
                      </a:r>
                      <a:r>
                        <a:rPr lang="ko-KR" altLang="en-US" sz="1500" i="1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총 </a:t>
                      </a:r>
                      <a:r>
                        <a:rPr lang="en-US" altLang="ko-KR" sz="1500" i="1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8</a:t>
                      </a:r>
                      <a:r>
                        <a:rPr lang="ko-KR" altLang="en-US" sz="1500" i="1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주</a:t>
                      </a:r>
                      <a:r>
                        <a:rPr lang="en-US" altLang="ko-KR" sz="1500" i="1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)</a:t>
                      </a:r>
                      <a:endParaRPr lang="en-US" altLang="ko-KR" sz="1500" b="0" i="1" u="none" spc="-100" dirty="0" smtClean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fontAlgn="ctr">
                        <a:lnSpc>
                          <a:spcPct val="120000"/>
                        </a:lnSpc>
                        <a:spcBef>
                          <a:spcPts val="6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en-US" altLang="ko-KR" sz="1500" i="1" u="none" strike="noStrik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-</a:t>
                      </a:r>
                      <a:endParaRPr lang="ko-KR" altLang="en-US" sz="1500" b="0" i="1" u="none" strike="noStrike" spc="-10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fontAlgn="ctr">
                        <a:lnSpc>
                          <a:spcPct val="120000"/>
                        </a:lnSpc>
                        <a:spcBef>
                          <a:spcPts val="6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en-US" altLang="ko-KR" sz="1500" i="1" u="none" strike="noStrik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-</a:t>
                      </a:r>
                      <a:endParaRPr lang="ko-KR" altLang="en-US" sz="1500" b="0" i="1" u="none" strike="noStrike" spc="-10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6947352"/>
                  </a:ext>
                </a:extLst>
              </a:tr>
            </a:tbl>
          </a:graphicData>
        </a:graphic>
      </p:graphicFrame>
      <p:sp>
        <p:nvSpPr>
          <p:cNvPr id="24" name="TextBox 23"/>
          <p:cNvSpPr txBox="1"/>
          <p:nvPr/>
        </p:nvSpPr>
        <p:spPr>
          <a:xfrm>
            <a:off x="659396" y="1052736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smtClean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  <a:endParaRPr lang="ko-KR" altLang="en-US" sz="2800" b="1" dirty="0">
              <a:ln w="12700">
                <a:solidFill>
                  <a:srgbClr val="939597"/>
                </a:solidFill>
                <a:prstDash val="solid"/>
              </a:ln>
              <a:pattFill prst="dkUpDiag">
                <a:fgClr>
                  <a:srgbClr val="939597"/>
                </a:fgClr>
                <a:bgClr>
                  <a:schemeClr val="bg2">
                    <a:lumMod val="90000"/>
                  </a:schemeClr>
                </a:bgClr>
              </a:pattFill>
              <a:effectLst>
                <a:outerShdw dist="38100" dir="2640000" algn="bl" rotWithShape="0">
                  <a:srgbClr val="939597"/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5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03</a:t>
            </a:r>
            <a:r>
              <a:rPr lang="en-US" altLang="ko-KR" sz="4000" b="1" dirty="0" smtClean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4185761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수행 절차 및 방법</a:t>
            </a: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>
            <a:off x="5642243" y="790307"/>
            <a:ext cx="6008016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8384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5DF4D"/>
            </a:gs>
            <a:gs pos="44000">
              <a:srgbClr val="F5DF4D">
                <a:alpha val="70000"/>
                <a:lumMod val="90000"/>
                <a:lumOff val="10000"/>
              </a:srgbClr>
            </a:gs>
            <a:gs pos="71000">
              <a:srgbClr val="939597">
                <a:alpha val="70000"/>
                <a:lumMod val="99000"/>
                <a:lumOff val="1000"/>
              </a:srgbClr>
            </a:gs>
            <a:gs pos="100000">
              <a:srgbClr val="939597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255958" y="140743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1" i="0" u="none" strike="noStrike" kern="1200" cap="none" spc="0" normalizeH="0" baseline="0" noProof="0" dirty="0">
                <a:ln w="15875">
                  <a:solidFill>
                    <a:prstClr val="black"/>
                  </a:solidFill>
                </a:ln>
                <a:pattFill prst="dkUpDiag">
                  <a:fgClr>
                    <a:srgbClr val="E7E6E6">
                      <a:lumMod val="25000"/>
                    </a:srgbClr>
                  </a:fgClr>
                  <a:bgClr>
                    <a:prstClr val="white"/>
                  </a:bgClr>
                </a:pattFill>
                <a:effectLst/>
                <a:uLnTx/>
                <a:uFillTx/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+mn-cs"/>
              </a:rPr>
              <a:t>04</a:t>
            </a:r>
            <a:r>
              <a:rPr kumimoji="0" lang="en-US" altLang="ko-KR" sz="4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45569"/>
                </a:solidFill>
                <a:effectLst/>
                <a:uLnTx/>
                <a:uFillTx/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+mn-cs"/>
              </a:rPr>
              <a:t> </a:t>
            </a:r>
            <a:endParaRPr kumimoji="0" lang="ko-KR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445569"/>
              </a:solidFill>
              <a:effectLst/>
              <a:uLnTx/>
              <a:uFillTx/>
              <a:latin typeface="휴먼둥근헤드라인" panose="02030504000101010101" pitchFamily="18" charset="-127"/>
              <a:ea typeface="휴먼둥근헤드라인" panose="02030504000101010101" pitchFamily="18" charset="-127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954655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solidFill>
                    <a:srgbClr val="FE431E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+mn-cs"/>
              </a:rPr>
              <a:t>프로젝트 수행 결과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 flipV="1">
            <a:off x="4151784" y="790307"/>
            <a:ext cx="7736208" cy="108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그룹 24"/>
          <p:cNvGrpSpPr/>
          <p:nvPr/>
        </p:nvGrpSpPr>
        <p:grpSpPr>
          <a:xfrm>
            <a:off x="623392" y="1160748"/>
            <a:ext cx="2921322" cy="523220"/>
            <a:chOff x="806798" y="1313148"/>
            <a:chExt cx="2921322" cy="523220"/>
          </a:xfrm>
        </p:grpSpPr>
        <p:sp>
          <p:nvSpPr>
            <p:cNvPr id="26" name="TextBox 25"/>
            <p:cNvSpPr txBox="1"/>
            <p:nvPr/>
          </p:nvSpPr>
          <p:spPr>
            <a:xfrm>
              <a:off x="806798" y="1313148"/>
              <a:ext cx="50405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800" b="1" i="0" u="none" strike="noStrike" kern="1200" cap="none" spc="0" normalizeH="0" baseline="0" noProof="0" dirty="0" smtClean="0">
                  <a:ln w="12700">
                    <a:solidFill>
                      <a:srgbClr val="939597"/>
                    </a:solidFill>
                    <a:prstDash val="solid"/>
                  </a:ln>
                  <a:pattFill prst="dkUpDiag">
                    <a:fgClr>
                      <a:srgbClr val="939597"/>
                    </a:fgClr>
                    <a:bgClr>
                      <a:srgbClr val="E7E6E6">
                        <a:lumMod val="90000"/>
                      </a:srgbClr>
                    </a:bgClr>
                  </a:pattFill>
                  <a:effectLst>
                    <a:outerShdw dist="38100" dir="2640000" algn="bl" rotWithShape="0">
                      <a:srgbClr val="939597"/>
                    </a:outerShdw>
                  </a:effectLst>
                  <a:uLnTx/>
                  <a:uFillTx/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rPr>
                <a:t>▶</a:t>
              </a:r>
              <a:endParaRPr kumimoji="0" lang="ko-KR" altLang="en-US" sz="2800" b="1" i="0" u="none" strike="noStrike" kern="1200" cap="none" spc="0" normalizeH="0" baseline="0" noProof="0" dirty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rgbClr val="E7E6E6">
                      <a:lumMod val="90000"/>
                    </a:srgb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1387860" y="1447165"/>
              <a:ext cx="234026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b="1" spc="-100" dirty="0">
                  <a:solidFill>
                    <a:srgbClr val="E7E6E6">
                      <a:lumMod val="25000"/>
                    </a:srgbClr>
                  </a:solidFill>
                  <a:latin typeface="맑은 고딕" panose="020B0503020000020004" pitchFamily="50" charset="-127"/>
                </a:rPr>
                <a:t>Intro </a:t>
              </a:r>
              <a:r>
                <a:rPr lang="ko-KR" altLang="en-US" b="1" spc="-100" dirty="0">
                  <a:solidFill>
                    <a:srgbClr val="E7E6E6">
                      <a:lumMod val="25000"/>
                    </a:srgbClr>
                  </a:solidFill>
                  <a:latin typeface="맑은 고딕" panose="020B0503020000020004" pitchFamily="50" charset="-127"/>
                </a:rPr>
                <a:t>메인 페이지</a:t>
              </a:r>
              <a:endParaRPr lang="en-US" altLang="ko-KR" b="1" spc="-100" dirty="0">
                <a:solidFill>
                  <a:srgbClr val="0070C0"/>
                </a:solidFill>
                <a:latin typeface="맑은 고딕" panose="020B0503020000020004" pitchFamily="50" charset="-127"/>
              </a:endParaRPr>
            </a:p>
          </p:txBody>
        </p:sp>
      </p:grpSp>
      <p:sp>
        <p:nvSpPr>
          <p:cNvPr id="19" name="직사각형 18"/>
          <p:cNvSpPr/>
          <p:nvPr/>
        </p:nvSpPr>
        <p:spPr>
          <a:xfrm>
            <a:off x="6606364" y="3910994"/>
            <a:ext cx="23402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spc="-100" dirty="0" smtClean="0"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</a:rPr>
              <a:t>회원가입 페이지</a:t>
            </a:r>
            <a:endParaRPr kumimoji="0" lang="en-US" altLang="ko-KR" sz="1800" b="1" i="0" u="none" strike="noStrike" kern="1200" cap="none" spc="-10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6364" y="1717068"/>
            <a:ext cx="4110385" cy="207128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rcRect t="1" b="9774"/>
          <a:stretch/>
        </p:blipFill>
        <p:spPr>
          <a:xfrm>
            <a:off x="6657522" y="4299934"/>
            <a:ext cx="4110385" cy="208139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1867" y="4299934"/>
            <a:ext cx="4100487" cy="2066297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3438" y="1718395"/>
            <a:ext cx="4107751" cy="2069958"/>
          </a:xfrm>
          <a:prstGeom prst="rect">
            <a:avLst/>
          </a:prstGeom>
        </p:spPr>
      </p:pic>
      <p:sp>
        <p:nvSpPr>
          <p:cNvPr id="23" name="직사각형 22"/>
          <p:cNvSpPr/>
          <p:nvPr/>
        </p:nvSpPr>
        <p:spPr>
          <a:xfrm>
            <a:off x="1216125" y="3930602"/>
            <a:ext cx="23402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spc="-100" dirty="0" smtClean="0"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</a:rPr>
              <a:t>로그아웃 페이지</a:t>
            </a:r>
            <a:endParaRPr kumimoji="0" lang="en-US" altLang="ko-KR" sz="1800" b="1" i="0" u="none" strike="noStrike" kern="1200" cap="none" spc="-10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6606364" y="1294765"/>
            <a:ext cx="23402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spc="-100" dirty="0" smtClean="0"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</a:rPr>
              <a:t>로그인 페이지</a:t>
            </a:r>
            <a:endParaRPr kumimoji="0" lang="en-US" altLang="ko-KR" sz="1800" b="1" i="0" u="none" strike="noStrike" kern="1200" cap="none" spc="-10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25111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5DF4D"/>
            </a:gs>
            <a:gs pos="44000">
              <a:srgbClr val="F5DF4D">
                <a:alpha val="70000"/>
                <a:lumMod val="90000"/>
                <a:lumOff val="10000"/>
              </a:srgbClr>
            </a:gs>
            <a:gs pos="71000">
              <a:srgbClr val="939597">
                <a:alpha val="70000"/>
                <a:lumMod val="99000"/>
                <a:lumOff val="1000"/>
              </a:srgbClr>
            </a:gs>
            <a:gs pos="100000">
              <a:srgbClr val="939597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255958" y="140743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                                                      </a:t>
            </a:r>
            <a:endParaRPr kumimoji="0" lang="ko-KR" altLang="en-US" sz="18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1" i="0" u="none" strike="noStrike" kern="1200" cap="none" spc="0" normalizeH="0" baseline="0" noProof="0" dirty="0">
                <a:ln w="15875">
                  <a:solidFill>
                    <a:prstClr val="black"/>
                  </a:solidFill>
                </a:ln>
                <a:pattFill prst="dkUpDiag">
                  <a:fgClr>
                    <a:srgbClr val="E7E6E6">
                      <a:lumMod val="25000"/>
                    </a:srgbClr>
                  </a:fgClr>
                  <a:bgClr>
                    <a:prstClr val="white"/>
                  </a:bgClr>
                </a:pattFill>
                <a:effectLst/>
                <a:uLnTx/>
                <a:uFillTx/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+mn-cs"/>
              </a:rPr>
              <a:t>04</a:t>
            </a:r>
            <a:r>
              <a:rPr kumimoji="0" lang="en-US" altLang="ko-KR" sz="4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45569"/>
                </a:solidFill>
                <a:effectLst/>
                <a:uLnTx/>
                <a:uFillTx/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+mn-cs"/>
              </a:rPr>
              <a:t> </a:t>
            </a:r>
            <a:endParaRPr kumimoji="0" lang="ko-KR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445569"/>
              </a:solidFill>
              <a:effectLst/>
              <a:uLnTx/>
              <a:uFillTx/>
              <a:latin typeface="휴먼둥근헤드라인" panose="02030504000101010101" pitchFamily="18" charset="-127"/>
              <a:ea typeface="휴먼둥근헤드라인" panose="02030504000101010101" pitchFamily="18" charset="-127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954655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solidFill>
                    <a:srgbClr val="FE431E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+mn-cs"/>
              </a:rPr>
              <a:t>프로젝트 수행 결과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 flipV="1">
            <a:off x="4151784" y="790307"/>
            <a:ext cx="7736208" cy="108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그룹 24"/>
          <p:cNvGrpSpPr/>
          <p:nvPr/>
        </p:nvGrpSpPr>
        <p:grpSpPr>
          <a:xfrm>
            <a:off x="623392" y="1160748"/>
            <a:ext cx="2921322" cy="523220"/>
            <a:chOff x="806798" y="1313148"/>
            <a:chExt cx="2921322" cy="523220"/>
          </a:xfrm>
        </p:grpSpPr>
        <p:sp>
          <p:nvSpPr>
            <p:cNvPr id="26" name="TextBox 25"/>
            <p:cNvSpPr txBox="1"/>
            <p:nvPr/>
          </p:nvSpPr>
          <p:spPr>
            <a:xfrm>
              <a:off x="806798" y="1313148"/>
              <a:ext cx="50405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800" b="1" i="0" u="none" strike="noStrike" kern="1200" cap="none" spc="0" normalizeH="0" baseline="0" noProof="0" dirty="0" smtClean="0">
                  <a:ln w="12700">
                    <a:solidFill>
                      <a:srgbClr val="939597"/>
                    </a:solidFill>
                    <a:prstDash val="solid"/>
                  </a:ln>
                  <a:pattFill prst="dkUpDiag">
                    <a:fgClr>
                      <a:srgbClr val="939597"/>
                    </a:fgClr>
                    <a:bgClr>
                      <a:srgbClr val="E7E6E6">
                        <a:lumMod val="90000"/>
                      </a:srgbClr>
                    </a:bgClr>
                  </a:pattFill>
                  <a:effectLst>
                    <a:outerShdw dist="38100" dir="2640000" algn="bl" rotWithShape="0">
                      <a:srgbClr val="939597"/>
                    </a:outerShdw>
                  </a:effectLst>
                  <a:uLnTx/>
                  <a:uFillTx/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rPr>
                <a:t>▶</a:t>
              </a:r>
              <a:endParaRPr kumimoji="0" lang="ko-KR" altLang="en-US" sz="2800" b="1" i="0" u="none" strike="noStrike" kern="1200" cap="none" spc="0" normalizeH="0" baseline="0" noProof="0" dirty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rgbClr val="E7E6E6">
                      <a:lumMod val="90000"/>
                    </a:srgb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1387860" y="1447165"/>
              <a:ext cx="234026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b="1" spc="-100" dirty="0" err="1" smtClean="0">
                  <a:solidFill>
                    <a:srgbClr val="E7E6E6">
                      <a:lumMod val="25000"/>
                    </a:srgbClr>
                  </a:solidFill>
                  <a:latin typeface="맑은 고딕" panose="020B0503020000020004" pitchFamily="50" charset="-127"/>
                </a:rPr>
                <a:t>피드홈</a:t>
              </a:r>
              <a:r>
                <a:rPr lang="ko-KR" altLang="en-US" b="1" spc="-100" dirty="0" smtClean="0">
                  <a:solidFill>
                    <a:srgbClr val="E7E6E6">
                      <a:lumMod val="25000"/>
                    </a:srgbClr>
                  </a:solidFill>
                  <a:latin typeface="맑은 고딕" panose="020B0503020000020004" pitchFamily="50" charset="-127"/>
                </a:rPr>
                <a:t> 페이지</a:t>
              </a:r>
              <a:endParaRPr kumimoji="0" lang="en-US" altLang="ko-KR" sz="1800" b="1" i="0" u="none" strike="noStrike" kern="1200" cap="none" spc="-10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t="6602" b="3801"/>
          <a:stretch/>
        </p:blipFill>
        <p:spPr>
          <a:xfrm>
            <a:off x="1027177" y="1730145"/>
            <a:ext cx="6731083" cy="3392419"/>
          </a:xfrm>
          <a:prstGeom prst="rect">
            <a:avLst/>
          </a:prstGeom>
        </p:spPr>
      </p:pic>
      <p:cxnSp>
        <p:nvCxnSpPr>
          <p:cNvPr id="9" name="직선 화살표 연결선 8"/>
          <p:cNvCxnSpPr/>
          <p:nvPr/>
        </p:nvCxnSpPr>
        <p:spPr>
          <a:xfrm flipV="1">
            <a:off x="2999656" y="1524966"/>
            <a:ext cx="396044" cy="8239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F84CE34E-C7C1-4DD4-A0D0-B0D83CF9FEFF}"/>
              </a:ext>
            </a:extLst>
          </p:cNvPr>
          <p:cNvSpPr txBox="1"/>
          <p:nvPr/>
        </p:nvSpPr>
        <p:spPr>
          <a:xfrm>
            <a:off x="3262415" y="1110942"/>
            <a:ext cx="4859600" cy="4140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ko-KR" altLang="en-US" sz="1600" spc="-100" noProof="0" dirty="0" smtClean="0"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</a:rPr>
              <a:t>해당 유저의 </a:t>
            </a:r>
            <a:r>
              <a:rPr lang="ko-KR" altLang="en-US" sz="1600" spc="-100" noProof="0" dirty="0" err="1" smtClean="0"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</a:rPr>
              <a:t>피드</a:t>
            </a:r>
            <a:r>
              <a:rPr lang="ko-KR" altLang="en-US" sz="1600" spc="-100" noProof="0" dirty="0" smtClean="0"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</a:rPr>
              <a:t> 페이지로 이동</a:t>
            </a:r>
            <a:endParaRPr kumimoji="0" lang="en-US" altLang="ko-KR" sz="1600" b="0" i="0" u="none" strike="noStrike" kern="1200" cap="none" spc="-10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16" name="직선 화살표 연결선 15"/>
          <p:cNvCxnSpPr/>
          <p:nvPr/>
        </p:nvCxnSpPr>
        <p:spPr>
          <a:xfrm flipV="1">
            <a:off x="7500156" y="3214094"/>
            <a:ext cx="720080" cy="1310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/>
          <p:nvPr/>
        </p:nvCxnSpPr>
        <p:spPr>
          <a:xfrm>
            <a:off x="7500156" y="3717032"/>
            <a:ext cx="7200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84CE34E-C7C1-4DD4-A0D0-B0D83CF9FEFF}"/>
              </a:ext>
            </a:extLst>
          </p:cNvPr>
          <p:cNvSpPr txBox="1"/>
          <p:nvPr/>
        </p:nvSpPr>
        <p:spPr>
          <a:xfrm>
            <a:off x="8220236" y="2983262"/>
            <a:ext cx="34203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ko-KR" altLang="en-US" sz="1600" spc="-100" noProof="0" dirty="0" smtClean="0"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</a:rPr>
              <a:t>로그인한 유저의 </a:t>
            </a:r>
            <a:r>
              <a:rPr lang="ko-KR" altLang="en-US" sz="1600" spc="-100" noProof="0" dirty="0" err="1" smtClean="0"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</a:rPr>
              <a:t>피드</a:t>
            </a:r>
            <a:r>
              <a:rPr lang="ko-KR" altLang="en-US" sz="1600" spc="-100" noProof="0" dirty="0" smtClean="0"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</a:rPr>
              <a:t> 페이지로 이동</a:t>
            </a:r>
            <a:endParaRPr kumimoji="0" lang="en-US" altLang="ko-KR" sz="1600" b="0" i="0" u="none" strike="noStrike" kern="1200" cap="none" spc="-10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84CE34E-C7C1-4DD4-A0D0-B0D83CF9FEFF}"/>
              </a:ext>
            </a:extLst>
          </p:cNvPr>
          <p:cNvSpPr txBox="1"/>
          <p:nvPr/>
        </p:nvSpPr>
        <p:spPr>
          <a:xfrm>
            <a:off x="8220236" y="3488193"/>
            <a:ext cx="3420380" cy="4140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ko-KR" altLang="en-US" sz="1600" spc="-100" noProof="0" dirty="0" err="1" smtClean="0"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</a:rPr>
              <a:t>피드</a:t>
            </a:r>
            <a:r>
              <a:rPr lang="ko-KR" altLang="en-US" sz="1600" spc="-100" noProof="0" dirty="0" smtClean="0"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</a:rPr>
              <a:t> 작성 페이지로 이동</a:t>
            </a:r>
            <a:endParaRPr kumimoji="0" lang="en-US" altLang="ko-KR" sz="1600" b="0" i="0" u="none" strike="noStrike" kern="1200" cap="none" spc="-10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30" name="직선 화살표 연결선 29"/>
          <p:cNvCxnSpPr>
            <a:endCxn id="31" idx="1"/>
          </p:cNvCxnSpPr>
          <p:nvPr/>
        </p:nvCxnSpPr>
        <p:spPr>
          <a:xfrm>
            <a:off x="7500156" y="4077072"/>
            <a:ext cx="720080" cy="1251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F84CE34E-C7C1-4DD4-A0D0-B0D83CF9FEFF}"/>
              </a:ext>
            </a:extLst>
          </p:cNvPr>
          <p:cNvSpPr txBox="1"/>
          <p:nvPr/>
        </p:nvSpPr>
        <p:spPr>
          <a:xfrm>
            <a:off x="8220236" y="3971370"/>
            <a:ext cx="377302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ko-KR" altLang="en-US" sz="1600" spc="-100" noProof="0" dirty="0" smtClean="0"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</a:rPr>
              <a:t>좋아요 누른 </a:t>
            </a:r>
            <a:r>
              <a:rPr lang="ko-KR" altLang="en-US" sz="1600" spc="-100" noProof="0" dirty="0" err="1" smtClean="0"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</a:rPr>
              <a:t>피드</a:t>
            </a:r>
            <a:r>
              <a:rPr lang="ko-KR" altLang="en-US" sz="1600" spc="-100" noProof="0" dirty="0" smtClean="0"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</a:rPr>
              <a:t> 보여주는 페이지로 이동</a:t>
            </a:r>
            <a:endParaRPr kumimoji="0" lang="en-US" altLang="ko-KR" sz="1600" b="0" i="0" u="none" strike="noStrike" kern="1200" cap="none" spc="-10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32" name="직선 화살표 연결선 31"/>
          <p:cNvCxnSpPr>
            <a:endCxn id="33" idx="1"/>
          </p:cNvCxnSpPr>
          <p:nvPr/>
        </p:nvCxnSpPr>
        <p:spPr>
          <a:xfrm>
            <a:off x="7500156" y="4571342"/>
            <a:ext cx="720080" cy="1251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F84CE34E-C7C1-4DD4-A0D0-B0D83CF9FEFF}"/>
              </a:ext>
            </a:extLst>
          </p:cNvPr>
          <p:cNvSpPr txBox="1"/>
          <p:nvPr/>
        </p:nvSpPr>
        <p:spPr>
          <a:xfrm>
            <a:off x="8220236" y="4465640"/>
            <a:ext cx="377302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ko-KR" altLang="en-US" sz="1600" spc="-100" noProof="0" dirty="0" smtClean="0"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</a:rPr>
              <a:t>스크랩 누른 </a:t>
            </a:r>
            <a:r>
              <a:rPr lang="ko-KR" altLang="en-US" sz="1600" spc="-100" noProof="0" dirty="0" err="1" smtClean="0"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</a:rPr>
              <a:t>피드</a:t>
            </a:r>
            <a:r>
              <a:rPr lang="ko-KR" altLang="en-US" sz="1600" spc="-100" noProof="0" dirty="0" smtClean="0"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</a:rPr>
              <a:t> 보여주는 페이지로 이동</a:t>
            </a:r>
            <a:endParaRPr kumimoji="0" lang="en-US" altLang="ko-KR" sz="1600" b="0" i="0" u="none" strike="noStrike" kern="1200" cap="none" spc="-10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36" name="직선 화살표 연결선 35"/>
          <p:cNvCxnSpPr/>
          <p:nvPr/>
        </p:nvCxnSpPr>
        <p:spPr>
          <a:xfrm flipV="1">
            <a:off x="7500156" y="2758463"/>
            <a:ext cx="720080" cy="1310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F84CE34E-C7C1-4DD4-A0D0-B0D83CF9FEFF}"/>
              </a:ext>
            </a:extLst>
          </p:cNvPr>
          <p:cNvSpPr txBox="1"/>
          <p:nvPr/>
        </p:nvSpPr>
        <p:spPr>
          <a:xfrm>
            <a:off x="8220236" y="2532474"/>
            <a:ext cx="34203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ko-KR" altLang="en-US" sz="1600" spc="-100" noProof="0" dirty="0" err="1" smtClean="0"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</a:rPr>
              <a:t>피드홈</a:t>
            </a:r>
            <a:r>
              <a:rPr lang="ko-KR" altLang="en-US" sz="1600" spc="-100" noProof="0" dirty="0" smtClean="0"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</a:rPr>
              <a:t> 페이지로 이동</a:t>
            </a:r>
            <a:endParaRPr kumimoji="0" lang="en-US" altLang="ko-KR" sz="1600" b="0" i="0" u="none" strike="noStrike" kern="1200" cap="none" spc="-10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39" name="직선 화살표 연결선 38"/>
          <p:cNvCxnSpPr/>
          <p:nvPr/>
        </p:nvCxnSpPr>
        <p:spPr>
          <a:xfrm>
            <a:off x="7500156" y="4927305"/>
            <a:ext cx="720080" cy="1952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F84CE34E-C7C1-4DD4-A0D0-B0D83CF9FEFF}"/>
              </a:ext>
            </a:extLst>
          </p:cNvPr>
          <p:cNvSpPr txBox="1"/>
          <p:nvPr/>
        </p:nvSpPr>
        <p:spPr>
          <a:xfrm>
            <a:off x="8220236" y="4931434"/>
            <a:ext cx="3773026" cy="4140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ko-KR" altLang="en-US" sz="1600" spc="-100" noProof="0" dirty="0" smtClean="0"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</a:rPr>
              <a:t>스크롤이 아래에 있을 때</a:t>
            </a:r>
            <a:r>
              <a:rPr lang="en-US" altLang="ko-KR" sz="1600" spc="-100" noProof="0" dirty="0" smtClean="0"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</a:rPr>
              <a:t>, </a:t>
            </a:r>
            <a:r>
              <a:rPr lang="ko-KR" altLang="en-US" sz="1600" spc="-100" noProof="0" dirty="0" smtClean="0"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</a:rPr>
              <a:t>위로 올림</a:t>
            </a:r>
            <a:endParaRPr kumimoji="0" lang="en-US" altLang="ko-KR" sz="1600" b="0" i="0" u="none" strike="noStrike" kern="1200" cap="none" spc="-10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4" name="그림 43"/>
          <p:cNvPicPr>
            <a:picLocks noChangeAspect="1"/>
          </p:cNvPicPr>
          <p:nvPr/>
        </p:nvPicPr>
        <p:blipFill rotWithShape="1">
          <a:blip r:embed="rId3"/>
          <a:srcRect l="4529" r="1281"/>
          <a:stretch/>
        </p:blipFill>
        <p:spPr>
          <a:xfrm>
            <a:off x="2783632" y="4218724"/>
            <a:ext cx="3153804" cy="2255452"/>
          </a:xfrm>
          <a:prstGeom prst="rect">
            <a:avLst/>
          </a:prstGeom>
        </p:spPr>
      </p:pic>
      <p:cxnSp>
        <p:nvCxnSpPr>
          <p:cNvPr id="46" name="직선 화살표 연결선 45"/>
          <p:cNvCxnSpPr/>
          <p:nvPr/>
        </p:nvCxnSpPr>
        <p:spPr>
          <a:xfrm flipV="1">
            <a:off x="5598387" y="5798370"/>
            <a:ext cx="749641" cy="68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F84CE34E-C7C1-4DD4-A0D0-B0D83CF9FEFF}"/>
              </a:ext>
            </a:extLst>
          </p:cNvPr>
          <p:cNvSpPr txBox="1"/>
          <p:nvPr/>
        </p:nvSpPr>
        <p:spPr>
          <a:xfrm>
            <a:off x="6333723" y="5574633"/>
            <a:ext cx="3773026" cy="4140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ko-KR" altLang="en-US" sz="1600" spc="-100" noProof="0" dirty="0" smtClean="0"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</a:rPr>
              <a:t>해당 </a:t>
            </a:r>
            <a:r>
              <a:rPr lang="ko-KR" altLang="en-US" sz="1600" spc="-100" noProof="0" dirty="0" err="1" smtClean="0"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</a:rPr>
              <a:t>피드의</a:t>
            </a:r>
            <a:r>
              <a:rPr lang="ko-KR" altLang="en-US" sz="1600" spc="-100" noProof="0" dirty="0" smtClean="0"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</a:rPr>
              <a:t> 상세 페이지로 이동</a:t>
            </a:r>
            <a:endParaRPr kumimoji="0" lang="en-US" altLang="ko-KR" sz="1600" b="0" i="0" u="none" strike="noStrike" kern="1200" cap="none" spc="-10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50" name="직선 화살표 연결선 49"/>
          <p:cNvCxnSpPr/>
          <p:nvPr/>
        </p:nvCxnSpPr>
        <p:spPr>
          <a:xfrm flipH="1" flipV="1">
            <a:off x="2387345" y="5988657"/>
            <a:ext cx="468295" cy="2126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F84CE34E-C7C1-4DD4-A0D0-B0D83CF9FEFF}"/>
              </a:ext>
            </a:extLst>
          </p:cNvPr>
          <p:cNvSpPr txBox="1"/>
          <p:nvPr/>
        </p:nvSpPr>
        <p:spPr>
          <a:xfrm>
            <a:off x="500832" y="5715789"/>
            <a:ext cx="198093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ko-KR" altLang="en-US" sz="1600" spc="-100" noProof="0" dirty="0" smtClean="0"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</a:rPr>
              <a:t>좋아요</a:t>
            </a:r>
            <a:r>
              <a:rPr lang="en-US" altLang="ko-KR" sz="1600" spc="-100" noProof="0" dirty="0" smtClean="0"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</a:rPr>
              <a:t>, </a:t>
            </a:r>
            <a:r>
              <a:rPr lang="ko-KR" altLang="en-US" sz="1600" spc="-100" noProof="0" dirty="0" smtClean="0"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</a:rPr>
              <a:t>스크랩 버튼</a:t>
            </a:r>
            <a:endParaRPr kumimoji="0" lang="en-US" altLang="ko-KR" sz="1600" b="0" i="0" u="none" strike="noStrike" kern="1200" cap="none" spc="-10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3299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5DF4D"/>
            </a:gs>
            <a:gs pos="44000">
              <a:srgbClr val="F5DF4D">
                <a:alpha val="70000"/>
                <a:lumMod val="90000"/>
                <a:lumOff val="10000"/>
              </a:srgbClr>
            </a:gs>
            <a:gs pos="71000">
              <a:srgbClr val="939597">
                <a:alpha val="70000"/>
                <a:lumMod val="99000"/>
                <a:lumOff val="1000"/>
              </a:srgbClr>
            </a:gs>
            <a:gs pos="100000">
              <a:srgbClr val="939597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255958" y="140743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                                                      </a:t>
            </a:r>
            <a:endParaRPr kumimoji="0" lang="ko-KR" altLang="en-US" sz="18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1" i="0" u="none" strike="noStrike" kern="1200" cap="none" spc="0" normalizeH="0" baseline="0" noProof="0" dirty="0">
                <a:ln w="15875">
                  <a:solidFill>
                    <a:prstClr val="black"/>
                  </a:solidFill>
                </a:ln>
                <a:pattFill prst="dkUpDiag">
                  <a:fgClr>
                    <a:srgbClr val="E7E6E6">
                      <a:lumMod val="25000"/>
                    </a:srgbClr>
                  </a:fgClr>
                  <a:bgClr>
                    <a:prstClr val="white"/>
                  </a:bgClr>
                </a:pattFill>
                <a:effectLst/>
                <a:uLnTx/>
                <a:uFillTx/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+mn-cs"/>
              </a:rPr>
              <a:t>04</a:t>
            </a:r>
            <a:r>
              <a:rPr kumimoji="0" lang="en-US" altLang="ko-KR" sz="4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45569"/>
                </a:solidFill>
                <a:effectLst/>
                <a:uLnTx/>
                <a:uFillTx/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+mn-cs"/>
              </a:rPr>
              <a:t> </a:t>
            </a:r>
            <a:endParaRPr kumimoji="0" lang="ko-KR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445569"/>
              </a:solidFill>
              <a:effectLst/>
              <a:uLnTx/>
              <a:uFillTx/>
              <a:latin typeface="휴먼둥근헤드라인" panose="02030504000101010101" pitchFamily="18" charset="-127"/>
              <a:ea typeface="휴먼둥근헤드라인" panose="02030504000101010101" pitchFamily="18" charset="-127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954655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solidFill>
                    <a:srgbClr val="FE431E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+mn-cs"/>
              </a:rPr>
              <a:t>프로젝트 수행 결과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 flipV="1">
            <a:off x="4151784" y="790307"/>
            <a:ext cx="7736208" cy="108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그룹 24"/>
          <p:cNvGrpSpPr/>
          <p:nvPr/>
        </p:nvGrpSpPr>
        <p:grpSpPr>
          <a:xfrm>
            <a:off x="623392" y="1160748"/>
            <a:ext cx="3744416" cy="523220"/>
            <a:chOff x="806798" y="1313148"/>
            <a:chExt cx="3744416" cy="523220"/>
          </a:xfrm>
        </p:grpSpPr>
        <p:sp>
          <p:nvSpPr>
            <p:cNvPr id="26" name="TextBox 25"/>
            <p:cNvSpPr txBox="1"/>
            <p:nvPr/>
          </p:nvSpPr>
          <p:spPr>
            <a:xfrm>
              <a:off x="806798" y="1313148"/>
              <a:ext cx="50405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800" b="1" i="0" u="none" strike="noStrike" kern="1200" cap="none" spc="0" normalizeH="0" baseline="0" noProof="0" dirty="0" smtClean="0">
                  <a:ln w="12700">
                    <a:solidFill>
                      <a:srgbClr val="939597"/>
                    </a:solidFill>
                    <a:prstDash val="solid"/>
                  </a:ln>
                  <a:pattFill prst="dkUpDiag">
                    <a:fgClr>
                      <a:srgbClr val="939597"/>
                    </a:fgClr>
                    <a:bgClr>
                      <a:srgbClr val="E7E6E6">
                        <a:lumMod val="90000"/>
                      </a:srgbClr>
                    </a:bgClr>
                  </a:pattFill>
                  <a:effectLst>
                    <a:outerShdw dist="38100" dir="2640000" algn="bl" rotWithShape="0">
                      <a:srgbClr val="939597"/>
                    </a:outerShdw>
                  </a:effectLst>
                  <a:uLnTx/>
                  <a:uFillTx/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rPr>
                <a:t>▶</a:t>
              </a:r>
              <a:endParaRPr kumimoji="0" lang="ko-KR" altLang="en-US" sz="2800" b="1" i="0" u="none" strike="noStrike" kern="1200" cap="none" spc="0" normalizeH="0" baseline="0" noProof="0" dirty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rgbClr val="E7E6E6">
                      <a:lumMod val="90000"/>
                    </a:srgb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1387860" y="1447165"/>
              <a:ext cx="316335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b="1" spc="-100" dirty="0" err="1" smtClean="0">
                  <a:solidFill>
                    <a:srgbClr val="E7E6E6">
                      <a:lumMod val="25000"/>
                    </a:srgbClr>
                  </a:solidFill>
                  <a:latin typeface="맑은 고딕" panose="020B0503020000020004" pitchFamily="50" charset="-127"/>
                </a:rPr>
                <a:t>피드</a:t>
              </a:r>
              <a:r>
                <a:rPr lang="ko-KR" altLang="en-US" b="1" spc="-100" dirty="0" smtClean="0">
                  <a:solidFill>
                    <a:srgbClr val="E7E6E6">
                      <a:lumMod val="25000"/>
                    </a:srgbClr>
                  </a:solidFill>
                  <a:latin typeface="맑은 고딕" panose="020B0503020000020004" pitchFamily="50" charset="-127"/>
                </a:rPr>
                <a:t> 상세 페이지</a:t>
              </a:r>
              <a:endParaRPr kumimoji="0" lang="en-US" altLang="ko-KR" sz="1800" b="1" i="0" u="none" strike="noStrike" kern="1200" cap="none" spc="-10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336" y="2385957"/>
            <a:ext cx="6789197" cy="345915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l="3329" t="15401" r="49995" b="55556"/>
          <a:stretch/>
        </p:blipFill>
        <p:spPr>
          <a:xfrm>
            <a:off x="3141116" y="1378750"/>
            <a:ext cx="3600400" cy="1260140"/>
          </a:xfrm>
          <a:prstGeom prst="rect">
            <a:avLst/>
          </a:prstGeom>
          <a:ln>
            <a:solidFill>
              <a:schemeClr val="bg1"/>
            </a:solidFill>
          </a:ln>
        </p:spPr>
      </p:pic>
      <p:cxnSp>
        <p:nvCxnSpPr>
          <p:cNvPr id="8" name="직선 화살표 연결선 7"/>
          <p:cNvCxnSpPr/>
          <p:nvPr/>
        </p:nvCxnSpPr>
        <p:spPr>
          <a:xfrm flipV="1">
            <a:off x="7644172" y="5485067"/>
            <a:ext cx="972108" cy="2799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F84CE34E-C7C1-4DD4-A0D0-B0D83CF9FEFF}"/>
              </a:ext>
            </a:extLst>
          </p:cNvPr>
          <p:cNvSpPr txBox="1"/>
          <p:nvPr/>
        </p:nvSpPr>
        <p:spPr>
          <a:xfrm>
            <a:off x="8670544" y="5169244"/>
            <a:ext cx="133035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ko-KR" altLang="en-US" sz="1600" spc="-100" dirty="0" smtClean="0"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</a:rPr>
              <a:t>댓글 쓰기</a:t>
            </a:r>
            <a:endParaRPr kumimoji="0" lang="en-US" altLang="ko-KR" sz="1600" b="0" i="0" u="none" strike="noStrike" kern="1200" cap="none" spc="-10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15" name="직선 화살표 연결선 14"/>
          <p:cNvCxnSpPr/>
          <p:nvPr/>
        </p:nvCxnSpPr>
        <p:spPr>
          <a:xfrm flipV="1">
            <a:off x="4367808" y="1817459"/>
            <a:ext cx="1872208" cy="11445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F84CE34E-C7C1-4DD4-A0D0-B0D83CF9FEFF}"/>
              </a:ext>
            </a:extLst>
          </p:cNvPr>
          <p:cNvSpPr txBox="1"/>
          <p:nvPr/>
        </p:nvSpPr>
        <p:spPr>
          <a:xfrm>
            <a:off x="6742235" y="1368949"/>
            <a:ext cx="441477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ko-KR" altLang="en-US" sz="1600" spc="-100" dirty="0" smtClean="0"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</a:rPr>
              <a:t>자신이 쓴 </a:t>
            </a:r>
            <a:r>
              <a:rPr lang="ko-KR" altLang="en-US" sz="1600" spc="-100" dirty="0" err="1" smtClean="0"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</a:rPr>
              <a:t>피드일</a:t>
            </a:r>
            <a:r>
              <a:rPr lang="ko-KR" altLang="en-US" sz="1600" spc="-100" dirty="0" smtClean="0"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</a:rPr>
              <a:t> 경우 </a:t>
            </a:r>
            <a:r>
              <a:rPr lang="ko-KR" altLang="en-US" sz="1600" spc="-100" dirty="0" err="1" smtClean="0"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</a:rPr>
              <a:t>팔로우</a:t>
            </a:r>
            <a:r>
              <a:rPr lang="en-US" altLang="ko-KR" sz="1600" spc="-100" dirty="0" smtClean="0"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</a:rPr>
              <a:t>, </a:t>
            </a:r>
            <a:r>
              <a:rPr lang="ko-KR" altLang="en-US" sz="1600" spc="-100" dirty="0" err="1" smtClean="0"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</a:rPr>
              <a:t>팔로잉</a:t>
            </a:r>
            <a:r>
              <a:rPr lang="ko-KR" altLang="en-US" sz="1600" spc="-100" dirty="0" smtClean="0"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</a:rPr>
              <a:t> 버튼 대신 삭제하기</a:t>
            </a:r>
            <a:r>
              <a:rPr lang="en-US" altLang="ko-KR" sz="1600" spc="-100" dirty="0" smtClean="0"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</a:rPr>
              <a:t>, </a:t>
            </a:r>
            <a:r>
              <a:rPr lang="ko-KR" altLang="en-US" sz="1600" spc="-100" dirty="0" smtClean="0"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</a:rPr>
              <a:t>수정하기 버튼으로 대체</a:t>
            </a:r>
            <a:endParaRPr kumimoji="0" lang="en-US" altLang="ko-KR" sz="1600" b="0" i="0" u="none" strike="noStrike" kern="1200" cap="none" spc="-10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1299" y="2385957"/>
            <a:ext cx="3157378" cy="1591050"/>
          </a:xfrm>
          <a:prstGeom prst="rect">
            <a:avLst/>
          </a:prstGeom>
        </p:spPr>
      </p:pic>
      <p:cxnSp>
        <p:nvCxnSpPr>
          <p:cNvPr id="22" name="직선 화살표 연결선 21"/>
          <p:cNvCxnSpPr/>
          <p:nvPr/>
        </p:nvCxnSpPr>
        <p:spPr>
          <a:xfrm>
            <a:off x="6542782" y="2046477"/>
            <a:ext cx="1785466" cy="5924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2753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5DF4D"/>
            </a:gs>
            <a:gs pos="44000">
              <a:srgbClr val="F5DF4D">
                <a:alpha val="70000"/>
                <a:lumMod val="90000"/>
                <a:lumOff val="10000"/>
              </a:srgbClr>
            </a:gs>
            <a:gs pos="71000">
              <a:srgbClr val="939597">
                <a:alpha val="70000"/>
                <a:lumMod val="99000"/>
                <a:lumOff val="1000"/>
              </a:srgbClr>
            </a:gs>
            <a:gs pos="100000">
              <a:srgbClr val="939597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255958" y="140743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                                                      </a:t>
            </a:r>
            <a:endParaRPr kumimoji="0" lang="ko-KR" altLang="en-US" sz="18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1" i="0" u="none" strike="noStrike" kern="1200" cap="none" spc="0" normalizeH="0" baseline="0" noProof="0" dirty="0">
                <a:ln w="15875">
                  <a:solidFill>
                    <a:prstClr val="black"/>
                  </a:solidFill>
                </a:ln>
                <a:pattFill prst="dkUpDiag">
                  <a:fgClr>
                    <a:srgbClr val="E7E6E6">
                      <a:lumMod val="25000"/>
                    </a:srgbClr>
                  </a:fgClr>
                  <a:bgClr>
                    <a:prstClr val="white"/>
                  </a:bgClr>
                </a:pattFill>
                <a:effectLst/>
                <a:uLnTx/>
                <a:uFillTx/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+mn-cs"/>
              </a:rPr>
              <a:t>04</a:t>
            </a:r>
            <a:r>
              <a:rPr kumimoji="0" lang="en-US" altLang="ko-KR" sz="4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45569"/>
                </a:solidFill>
                <a:effectLst/>
                <a:uLnTx/>
                <a:uFillTx/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+mn-cs"/>
              </a:rPr>
              <a:t> </a:t>
            </a:r>
            <a:endParaRPr kumimoji="0" lang="ko-KR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445569"/>
              </a:solidFill>
              <a:effectLst/>
              <a:uLnTx/>
              <a:uFillTx/>
              <a:latin typeface="휴먼둥근헤드라인" panose="02030504000101010101" pitchFamily="18" charset="-127"/>
              <a:ea typeface="휴먼둥근헤드라인" panose="02030504000101010101" pitchFamily="18" charset="-127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954655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solidFill>
                    <a:srgbClr val="FE431E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+mn-cs"/>
              </a:rPr>
              <a:t>프로젝트 수행 결과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 flipV="1">
            <a:off x="4151784" y="790307"/>
            <a:ext cx="7736208" cy="108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그룹 24"/>
          <p:cNvGrpSpPr/>
          <p:nvPr/>
        </p:nvGrpSpPr>
        <p:grpSpPr>
          <a:xfrm>
            <a:off x="623392" y="1160748"/>
            <a:ext cx="3744416" cy="523220"/>
            <a:chOff x="806798" y="1313148"/>
            <a:chExt cx="3744416" cy="523220"/>
          </a:xfrm>
        </p:grpSpPr>
        <p:sp>
          <p:nvSpPr>
            <p:cNvPr id="26" name="TextBox 25"/>
            <p:cNvSpPr txBox="1"/>
            <p:nvPr/>
          </p:nvSpPr>
          <p:spPr>
            <a:xfrm>
              <a:off x="806798" y="1313148"/>
              <a:ext cx="50405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800" b="1" i="0" u="none" strike="noStrike" kern="1200" cap="none" spc="0" normalizeH="0" baseline="0" noProof="0" dirty="0" smtClean="0">
                  <a:ln w="12700">
                    <a:solidFill>
                      <a:srgbClr val="939597"/>
                    </a:solidFill>
                    <a:prstDash val="solid"/>
                  </a:ln>
                  <a:pattFill prst="dkUpDiag">
                    <a:fgClr>
                      <a:srgbClr val="939597"/>
                    </a:fgClr>
                    <a:bgClr>
                      <a:srgbClr val="E7E6E6">
                        <a:lumMod val="90000"/>
                      </a:srgbClr>
                    </a:bgClr>
                  </a:pattFill>
                  <a:effectLst>
                    <a:outerShdw dist="38100" dir="2640000" algn="bl" rotWithShape="0">
                      <a:srgbClr val="939597"/>
                    </a:outerShdw>
                  </a:effectLst>
                  <a:uLnTx/>
                  <a:uFillTx/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rPr>
                <a:t>▶</a:t>
              </a:r>
              <a:endParaRPr kumimoji="0" lang="ko-KR" altLang="en-US" sz="2800" b="1" i="0" u="none" strike="noStrike" kern="1200" cap="none" spc="0" normalizeH="0" baseline="0" noProof="0" dirty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rgbClr val="E7E6E6">
                      <a:lumMod val="90000"/>
                    </a:srgb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1387860" y="1447165"/>
              <a:ext cx="316335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b="1" spc="-100" dirty="0" err="1" smtClean="0">
                  <a:solidFill>
                    <a:srgbClr val="E7E6E6">
                      <a:lumMod val="25000"/>
                    </a:srgbClr>
                  </a:solidFill>
                  <a:latin typeface="맑은 고딕" panose="020B0503020000020004" pitchFamily="50" charset="-127"/>
                </a:rPr>
                <a:t>개인피드</a:t>
              </a:r>
              <a:r>
                <a:rPr lang="ko-KR" altLang="en-US" b="1" spc="-100" dirty="0" smtClean="0">
                  <a:solidFill>
                    <a:srgbClr val="E7E6E6">
                      <a:lumMod val="25000"/>
                    </a:srgbClr>
                  </a:solidFill>
                  <a:latin typeface="맑은 고딕" panose="020B0503020000020004" pitchFamily="50" charset="-127"/>
                </a:rPr>
                <a:t> 페이지</a:t>
              </a:r>
              <a:endParaRPr kumimoji="0" lang="en-US" altLang="ko-KR" sz="1800" b="1" i="0" u="none" strike="noStrike" kern="1200" cap="none" spc="-10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F84CE34E-C7C1-4DD4-A0D0-B0D83CF9FEFF}"/>
              </a:ext>
            </a:extLst>
          </p:cNvPr>
          <p:cNvSpPr txBox="1"/>
          <p:nvPr/>
        </p:nvSpPr>
        <p:spPr>
          <a:xfrm>
            <a:off x="835073" y="5778791"/>
            <a:ext cx="341827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ko-KR" altLang="en-US" sz="1600" spc="-100" noProof="0" dirty="0" smtClean="0"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</a:rPr>
              <a:t>해당 </a:t>
            </a:r>
            <a:r>
              <a:rPr lang="ko-KR" altLang="en-US" sz="1600" spc="-100" noProof="0" dirty="0" err="1" smtClean="0"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</a:rPr>
              <a:t>피드의</a:t>
            </a:r>
            <a:r>
              <a:rPr lang="ko-KR" altLang="en-US" sz="1600" spc="-100" noProof="0" dirty="0" smtClean="0"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</a:rPr>
              <a:t> 상세 페이지로 이동</a:t>
            </a:r>
            <a:endParaRPr kumimoji="0" lang="en-US" altLang="ko-KR" sz="1600" b="0" i="0" u="none" strike="noStrike" kern="1200" cap="none" spc="-10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84CE34E-C7C1-4DD4-A0D0-B0D83CF9FEFF}"/>
              </a:ext>
            </a:extLst>
          </p:cNvPr>
          <p:cNvSpPr txBox="1"/>
          <p:nvPr/>
        </p:nvSpPr>
        <p:spPr>
          <a:xfrm>
            <a:off x="7900216" y="1135689"/>
            <a:ext cx="441477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ko-KR" altLang="en-US" sz="1600" spc="-100" dirty="0" smtClean="0"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</a:rPr>
              <a:t>자신의 </a:t>
            </a:r>
            <a:r>
              <a:rPr lang="ko-KR" altLang="en-US" sz="1600" spc="-100" dirty="0" err="1" smtClean="0"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</a:rPr>
              <a:t>개인피드페이지일</a:t>
            </a:r>
            <a:r>
              <a:rPr lang="ko-KR" altLang="en-US" sz="1600" spc="-100" dirty="0" smtClean="0"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</a:rPr>
              <a:t> 경우 </a:t>
            </a:r>
            <a:r>
              <a:rPr lang="ko-KR" altLang="en-US" sz="1600" spc="-100" dirty="0" err="1" smtClean="0"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</a:rPr>
              <a:t>팔로우</a:t>
            </a:r>
            <a:r>
              <a:rPr lang="en-US" altLang="ko-KR" sz="1600" spc="-100" dirty="0" smtClean="0"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</a:rPr>
              <a:t>, </a:t>
            </a:r>
            <a:r>
              <a:rPr lang="ko-KR" altLang="en-US" sz="1600" spc="-100" dirty="0" err="1" smtClean="0"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</a:rPr>
              <a:t>팔로잉</a:t>
            </a:r>
            <a:r>
              <a:rPr lang="ko-KR" altLang="en-US" sz="1600" spc="-100" dirty="0" smtClean="0"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</a:rPr>
              <a:t> 버튼 대신 프로필 편집 버튼으로 대체</a:t>
            </a:r>
            <a:endParaRPr kumimoji="0" lang="en-US" altLang="ko-KR" sz="1600" b="0" i="0" u="none" strike="noStrike" kern="1200" cap="none" spc="-10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2205" b="63636"/>
          <a:stretch/>
        </p:blipFill>
        <p:spPr>
          <a:xfrm>
            <a:off x="3023436" y="1198873"/>
            <a:ext cx="4908870" cy="91979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428" y="2155385"/>
            <a:ext cx="6984878" cy="3519784"/>
          </a:xfrm>
          <a:prstGeom prst="rect">
            <a:avLst/>
          </a:prstGeom>
        </p:spPr>
      </p:pic>
      <p:cxnSp>
        <p:nvCxnSpPr>
          <p:cNvPr id="5" name="직선 화살표 연결선 4"/>
          <p:cNvCxnSpPr/>
          <p:nvPr/>
        </p:nvCxnSpPr>
        <p:spPr>
          <a:xfrm flipH="1">
            <a:off x="2027548" y="5085184"/>
            <a:ext cx="252028" cy="792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/>
          <p:nvPr/>
        </p:nvCxnSpPr>
        <p:spPr>
          <a:xfrm flipV="1">
            <a:off x="6636060" y="1683969"/>
            <a:ext cx="228651" cy="9259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4"/>
          <a:srcRect l="41733" t="16750" r="13382" b="44050"/>
          <a:stretch/>
        </p:blipFill>
        <p:spPr>
          <a:xfrm>
            <a:off x="8293214" y="2792562"/>
            <a:ext cx="3093845" cy="1519784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F84CE34E-C7C1-4DD4-A0D0-B0D83CF9FEFF}"/>
              </a:ext>
            </a:extLst>
          </p:cNvPr>
          <p:cNvSpPr txBox="1"/>
          <p:nvPr/>
        </p:nvSpPr>
        <p:spPr>
          <a:xfrm>
            <a:off x="8200878" y="4270249"/>
            <a:ext cx="318618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US" altLang="ko-KR" sz="1600" spc="-100" noProof="0" dirty="0" smtClean="0"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</a:rPr>
              <a:t>Following, Follower</a:t>
            </a:r>
            <a:r>
              <a:rPr lang="ko-KR" altLang="en-US" sz="1600" spc="-100" noProof="0" dirty="0" smtClean="0"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</a:rPr>
              <a:t>에 마우스를 두면</a:t>
            </a:r>
            <a:endParaRPr lang="en-US" altLang="ko-KR" sz="1600" spc="-100" noProof="0" dirty="0" smtClean="0">
              <a:solidFill>
                <a:srgbClr val="E7E6E6">
                  <a:lumMod val="25000"/>
                </a:srgbClr>
              </a:solidFill>
              <a:latin typeface="맑은 고딕" panose="020B0503020000020004" pitchFamily="50" charset="-127"/>
            </a:endParaRP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ko-KR" altLang="en-US" sz="1600" b="0" i="0" u="none" strike="noStrike" kern="1200" cap="none" spc="-100" normalizeH="0" baseline="0" dirty="0" smtClean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해당 정보를 보여줌</a:t>
            </a:r>
            <a:endParaRPr kumimoji="0" lang="en-US" altLang="ko-KR" sz="1600" b="0" i="0" u="none" strike="noStrike" kern="1200" cap="none" spc="-10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84829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김당근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E431E"/>
      </a:accent1>
      <a:accent2>
        <a:srgbClr val="E41A00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650</Words>
  <Application>Microsoft Office PowerPoint</Application>
  <PresentationFormat>와이드스크린</PresentationFormat>
  <Paragraphs>161</Paragraphs>
  <Slides>15</Slides>
  <Notes>1</Notes>
  <HiddenSlides>0</HiddenSlides>
  <MMClips>1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3" baseType="lpstr">
      <vt:lpstr>HY견고딕</vt:lpstr>
      <vt:lpstr>맑은 고딕</vt:lpstr>
      <vt:lpstr>휴먼둥근헤드라인</vt:lpstr>
      <vt:lpstr>Arial</vt:lpstr>
      <vt:lpstr>Calibri</vt:lpstr>
      <vt:lpstr>Calibri Light</vt:lpstr>
      <vt:lpstr>Wingdings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>Microsoft Corporation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김다은</dc:creator>
  <cp:lastModifiedBy>DW-002</cp:lastModifiedBy>
  <cp:revision>254</cp:revision>
  <dcterms:created xsi:type="dcterms:W3CDTF">2014-04-29T00:37:20Z</dcterms:created>
  <dcterms:modified xsi:type="dcterms:W3CDTF">2024-09-11T08:39:44Z</dcterms:modified>
  <cp:version/>
</cp:coreProperties>
</file>